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69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6B21D-D224-4509-8C68-6FC825B3996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C130E72-77CF-46D2-937C-8106C6DEF661}">
      <dgm:prSet custT="1"/>
      <dgm:spPr/>
      <dgm:t>
        <a:bodyPr/>
        <a:lstStyle/>
        <a:p>
          <a:pPr>
            <a:defRPr b="1"/>
          </a:pPr>
          <a:r>
            <a:rPr lang="en-US" sz="2000" dirty="0"/>
            <a:t>Carbohydrates will support your performance</a:t>
          </a:r>
        </a:p>
      </dgm:t>
    </dgm:pt>
    <dgm:pt modelId="{2F28B7AB-5618-4819-8238-DF5908815F43}" type="parTrans" cxnId="{0E2E2BD6-CF83-4A4D-B3AA-CEFA3E3B6FCD}">
      <dgm:prSet/>
      <dgm:spPr/>
      <dgm:t>
        <a:bodyPr/>
        <a:lstStyle/>
        <a:p>
          <a:endParaRPr lang="en-US"/>
        </a:p>
      </dgm:t>
    </dgm:pt>
    <dgm:pt modelId="{E6A92F06-FF94-4E54-8343-FAE6E575E8F3}" type="sibTrans" cxnId="{0E2E2BD6-CF83-4A4D-B3AA-CEFA3E3B6FCD}">
      <dgm:prSet/>
      <dgm:spPr/>
      <dgm:t>
        <a:bodyPr/>
        <a:lstStyle/>
        <a:p>
          <a:endParaRPr lang="en-US"/>
        </a:p>
      </dgm:t>
    </dgm:pt>
    <dgm:pt modelId="{D6837513-D6DD-493E-A3EA-396694562BEC}">
      <dgm:prSet custT="1"/>
      <dgm:spPr/>
      <dgm:t>
        <a:bodyPr/>
        <a:lstStyle/>
        <a:p>
          <a:r>
            <a:rPr lang="en-US" sz="1800" dirty="0"/>
            <a:t>Extreme Carb Loading is not necessary</a:t>
          </a:r>
        </a:p>
      </dgm:t>
    </dgm:pt>
    <dgm:pt modelId="{BC14C9C7-8CA4-4B2E-888F-198C5875A018}" type="parTrans" cxnId="{668730D8-D9F1-4A62-8D04-FF2B227B71AA}">
      <dgm:prSet/>
      <dgm:spPr/>
      <dgm:t>
        <a:bodyPr/>
        <a:lstStyle/>
        <a:p>
          <a:endParaRPr lang="en-US"/>
        </a:p>
      </dgm:t>
    </dgm:pt>
    <dgm:pt modelId="{A6212CF2-7889-47AF-A705-161B095E4447}" type="sibTrans" cxnId="{668730D8-D9F1-4A62-8D04-FF2B227B71AA}">
      <dgm:prSet/>
      <dgm:spPr/>
      <dgm:t>
        <a:bodyPr/>
        <a:lstStyle/>
        <a:p>
          <a:endParaRPr lang="en-US"/>
        </a:p>
      </dgm:t>
    </dgm:pt>
    <dgm:pt modelId="{39740E8A-C322-4787-B0F6-19BC7CF4647F}">
      <dgm:prSet/>
      <dgm:spPr/>
      <dgm:t>
        <a:bodyPr/>
        <a:lstStyle/>
        <a:p>
          <a:pPr>
            <a:defRPr b="1"/>
          </a:pPr>
          <a:r>
            <a:rPr lang="en-US" dirty="0"/>
            <a:t>Protein will help with muscle recovery</a:t>
          </a:r>
        </a:p>
      </dgm:t>
    </dgm:pt>
    <dgm:pt modelId="{29245F6A-C30E-47A1-899E-77C09538D0CE}" type="parTrans" cxnId="{A2F0BE5D-898A-4EAF-A66A-5BC36D016F2F}">
      <dgm:prSet/>
      <dgm:spPr/>
      <dgm:t>
        <a:bodyPr/>
        <a:lstStyle/>
        <a:p>
          <a:endParaRPr lang="en-US"/>
        </a:p>
      </dgm:t>
    </dgm:pt>
    <dgm:pt modelId="{ABBE2322-7A2E-4D45-A6FF-1352B68384FD}" type="sibTrans" cxnId="{A2F0BE5D-898A-4EAF-A66A-5BC36D016F2F}">
      <dgm:prSet/>
      <dgm:spPr/>
      <dgm:t>
        <a:bodyPr/>
        <a:lstStyle/>
        <a:p>
          <a:endParaRPr lang="en-US"/>
        </a:p>
      </dgm:t>
    </dgm:pt>
    <dgm:pt modelId="{6FF50A3B-3D2C-4A65-A37A-C9AA299586FD}">
      <dgm:prSet/>
      <dgm:spPr/>
      <dgm:t>
        <a:bodyPr/>
        <a:lstStyle/>
        <a:p>
          <a:pPr>
            <a:defRPr b="1"/>
          </a:pPr>
          <a:r>
            <a:rPr lang="en-US"/>
            <a:t>Hydration should match sweat lost</a:t>
          </a:r>
        </a:p>
      </dgm:t>
    </dgm:pt>
    <dgm:pt modelId="{9C4DF908-3A0F-4A81-863C-66E62897CCC4}" type="parTrans" cxnId="{A5823464-FCA3-457B-B8E3-95AF4793F05E}">
      <dgm:prSet/>
      <dgm:spPr/>
      <dgm:t>
        <a:bodyPr/>
        <a:lstStyle/>
        <a:p>
          <a:endParaRPr lang="en-US"/>
        </a:p>
      </dgm:t>
    </dgm:pt>
    <dgm:pt modelId="{FA8F0056-D18F-4499-9B9E-EF5A6FB890D4}" type="sibTrans" cxnId="{A5823464-FCA3-457B-B8E3-95AF4793F05E}">
      <dgm:prSet/>
      <dgm:spPr/>
      <dgm:t>
        <a:bodyPr/>
        <a:lstStyle/>
        <a:p>
          <a:endParaRPr lang="en-US"/>
        </a:p>
      </dgm:t>
    </dgm:pt>
    <dgm:pt modelId="{A87B41D6-98EE-4CD4-BFBD-9F6F2BA4C431}">
      <dgm:prSet/>
      <dgm:spPr/>
      <dgm:t>
        <a:bodyPr/>
        <a:lstStyle/>
        <a:p>
          <a:pPr>
            <a:defRPr b="1"/>
          </a:pPr>
          <a:r>
            <a:rPr lang="en-US"/>
            <a:t>Recover with carbs and protein</a:t>
          </a:r>
        </a:p>
      </dgm:t>
    </dgm:pt>
    <dgm:pt modelId="{35C10456-E5ED-407B-8527-8931FCE40F59}" type="parTrans" cxnId="{6C52524A-4972-4E6F-9AEC-D520469840EF}">
      <dgm:prSet/>
      <dgm:spPr/>
      <dgm:t>
        <a:bodyPr/>
        <a:lstStyle/>
        <a:p>
          <a:endParaRPr lang="en-US"/>
        </a:p>
      </dgm:t>
    </dgm:pt>
    <dgm:pt modelId="{09A3115A-7BAB-4DF5-98B5-BDFECFB9B6EF}" type="sibTrans" cxnId="{6C52524A-4972-4E6F-9AEC-D520469840EF}">
      <dgm:prSet/>
      <dgm:spPr/>
      <dgm:t>
        <a:bodyPr/>
        <a:lstStyle/>
        <a:p>
          <a:endParaRPr lang="en-US"/>
        </a:p>
      </dgm:t>
    </dgm:pt>
    <dgm:pt modelId="{B028C3E1-764E-44C2-AA07-CA0F74BE28BF}">
      <dgm:prSet/>
      <dgm:spPr/>
      <dgm:t>
        <a:bodyPr/>
        <a:lstStyle/>
        <a:p>
          <a:pPr>
            <a:defRPr b="1"/>
          </a:pPr>
          <a:r>
            <a:rPr lang="en-US"/>
            <a:t>Avoid new foods on Race day</a:t>
          </a:r>
        </a:p>
      </dgm:t>
    </dgm:pt>
    <dgm:pt modelId="{AE6144DB-D06D-43CC-94B4-907935E22FE7}" type="parTrans" cxnId="{E25AC58E-CE1E-449C-A3E0-DB9FC041EF8D}">
      <dgm:prSet/>
      <dgm:spPr/>
      <dgm:t>
        <a:bodyPr/>
        <a:lstStyle/>
        <a:p>
          <a:endParaRPr lang="en-US"/>
        </a:p>
      </dgm:t>
    </dgm:pt>
    <dgm:pt modelId="{9957E252-B56B-4534-B6A7-F678A2F12938}" type="sibTrans" cxnId="{E25AC58E-CE1E-449C-A3E0-DB9FC041EF8D}">
      <dgm:prSet/>
      <dgm:spPr/>
      <dgm:t>
        <a:bodyPr/>
        <a:lstStyle/>
        <a:p>
          <a:endParaRPr lang="en-US"/>
        </a:p>
      </dgm:t>
    </dgm:pt>
    <dgm:pt modelId="{E2EEEA93-71B9-434E-AC39-F6926B0AED9A}" type="pres">
      <dgm:prSet presAssocID="{3C76B21D-D224-4509-8C68-6FC825B39964}" presName="root" presStyleCnt="0">
        <dgm:presLayoutVars>
          <dgm:dir/>
          <dgm:resizeHandles val="exact"/>
        </dgm:presLayoutVars>
      </dgm:prSet>
      <dgm:spPr/>
    </dgm:pt>
    <dgm:pt modelId="{9F524DC6-B8B6-44EC-887E-0AAB039DD035}" type="pres">
      <dgm:prSet presAssocID="{FC130E72-77CF-46D2-937C-8106C6DEF661}" presName="compNode" presStyleCnt="0"/>
      <dgm:spPr/>
    </dgm:pt>
    <dgm:pt modelId="{91635749-1A8A-4C4A-AF0C-22DC1DA38E39}" type="pres">
      <dgm:prSet presAssocID="{FC130E72-77CF-46D2-937C-8106C6DEF66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96324F6-CF22-46CE-B88A-84EB5BBB74AD}" type="pres">
      <dgm:prSet presAssocID="{FC130E72-77CF-46D2-937C-8106C6DEF661}" presName="iconSpace" presStyleCnt="0"/>
      <dgm:spPr/>
    </dgm:pt>
    <dgm:pt modelId="{2D0FB89B-ECD6-4F03-BB6E-047C3F0BC578}" type="pres">
      <dgm:prSet presAssocID="{FC130E72-77CF-46D2-937C-8106C6DEF661}" presName="parTx" presStyleLbl="revTx" presStyleIdx="0" presStyleCnt="10">
        <dgm:presLayoutVars>
          <dgm:chMax val="0"/>
          <dgm:chPref val="0"/>
        </dgm:presLayoutVars>
      </dgm:prSet>
      <dgm:spPr/>
    </dgm:pt>
    <dgm:pt modelId="{3EFFF5CF-A871-4745-A7DA-BDA8820E4B30}" type="pres">
      <dgm:prSet presAssocID="{FC130E72-77CF-46D2-937C-8106C6DEF661}" presName="txSpace" presStyleCnt="0"/>
      <dgm:spPr/>
    </dgm:pt>
    <dgm:pt modelId="{022483BC-7FFA-4177-8718-AC823379B237}" type="pres">
      <dgm:prSet presAssocID="{FC130E72-77CF-46D2-937C-8106C6DEF661}" presName="desTx" presStyleLbl="revTx" presStyleIdx="1" presStyleCnt="10">
        <dgm:presLayoutVars/>
      </dgm:prSet>
      <dgm:spPr/>
    </dgm:pt>
    <dgm:pt modelId="{A4836883-E33E-4DF7-A3C1-5F1F9AD24996}" type="pres">
      <dgm:prSet presAssocID="{E6A92F06-FF94-4E54-8343-FAE6E575E8F3}" presName="sibTrans" presStyleCnt="0"/>
      <dgm:spPr/>
    </dgm:pt>
    <dgm:pt modelId="{30F6BC91-5163-4BB3-AC38-ABC9B4697AF1}" type="pres">
      <dgm:prSet presAssocID="{39740E8A-C322-4787-B0F6-19BC7CF4647F}" presName="compNode" presStyleCnt="0"/>
      <dgm:spPr/>
    </dgm:pt>
    <dgm:pt modelId="{F6A997F8-F000-440A-BDA6-25A01ED52219}" type="pres">
      <dgm:prSet presAssocID="{39740E8A-C322-4787-B0F6-19BC7CF4647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40CA31F2-585D-4728-9287-3B2FE1E4BE72}" type="pres">
      <dgm:prSet presAssocID="{39740E8A-C322-4787-B0F6-19BC7CF4647F}" presName="iconSpace" presStyleCnt="0"/>
      <dgm:spPr/>
    </dgm:pt>
    <dgm:pt modelId="{9C3BF891-57A8-44E7-9F41-E7533E6ABCC1}" type="pres">
      <dgm:prSet presAssocID="{39740E8A-C322-4787-B0F6-19BC7CF4647F}" presName="parTx" presStyleLbl="revTx" presStyleIdx="2" presStyleCnt="10">
        <dgm:presLayoutVars>
          <dgm:chMax val="0"/>
          <dgm:chPref val="0"/>
        </dgm:presLayoutVars>
      </dgm:prSet>
      <dgm:spPr/>
    </dgm:pt>
    <dgm:pt modelId="{439CD4BC-F52C-43D5-A672-6B2172D71589}" type="pres">
      <dgm:prSet presAssocID="{39740E8A-C322-4787-B0F6-19BC7CF4647F}" presName="txSpace" presStyleCnt="0"/>
      <dgm:spPr/>
    </dgm:pt>
    <dgm:pt modelId="{54FB7B66-D566-4DD4-B375-181626B91008}" type="pres">
      <dgm:prSet presAssocID="{39740E8A-C322-4787-B0F6-19BC7CF4647F}" presName="desTx" presStyleLbl="revTx" presStyleIdx="3" presStyleCnt="10">
        <dgm:presLayoutVars/>
      </dgm:prSet>
      <dgm:spPr/>
    </dgm:pt>
    <dgm:pt modelId="{5822E9EB-EAB2-408A-ABF7-C3EBBCE6D7E3}" type="pres">
      <dgm:prSet presAssocID="{ABBE2322-7A2E-4D45-A6FF-1352B68384FD}" presName="sibTrans" presStyleCnt="0"/>
      <dgm:spPr/>
    </dgm:pt>
    <dgm:pt modelId="{5A18A6AE-E4B6-4AB0-917F-C371F9D3D1BC}" type="pres">
      <dgm:prSet presAssocID="{6FF50A3B-3D2C-4A65-A37A-C9AA299586FD}" presName="compNode" presStyleCnt="0"/>
      <dgm:spPr/>
    </dgm:pt>
    <dgm:pt modelId="{3A640698-71B7-486C-B4F0-A234C4DA08D8}" type="pres">
      <dgm:prSet presAssocID="{6FF50A3B-3D2C-4A65-A37A-C9AA299586F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4C7FDB3C-EB78-4180-BA14-CF157042462D}" type="pres">
      <dgm:prSet presAssocID="{6FF50A3B-3D2C-4A65-A37A-C9AA299586FD}" presName="iconSpace" presStyleCnt="0"/>
      <dgm:spPr/>
    </dgm:pt>
    <dgm:pt modelId="{8A8D59E6-29FC-4205-AAF9-C48DDCA4AD8C}" type="pres">
      <dgm:prSet presAssocID="{6FF50A3B-3D2C-4A65-A37A-C9AA299586FD}" presName="parTx" presStyleLbl="revTx" presStyleIdx="4" presStyleCnt="10">
        <dgm:presLayoutVars>
          <dgm:chMax val="0"/>
          <dgm:chPref val="0"/>
        </dgm:presLayoutVars>
      </dgm:prSet>
      <dgm:spPr/>
    </dgm:pt>
    <dgm:pt modelId="{81CDDFAF-7E88-470A-B578-5BFBF2B053AC}" type="pres">
      <dgm:prSet presAssocID="{6FF50A3B-3D2C-4A65-A37A-C9AA299586FD}" presName="txSpace" presStyleCnt="0"/>
      <dgm:spPr/>
    </dgm:pt>
    <dgm:pt modelId="{B45FDC22-D004-42F3-8808-83F62DF67BCA}" type="pres">
      <dgm:prSet presAssocID="{6FF50A3B-3D2C-4A65-A37A-C9AA299586FD}" presName="desTx" presStyleLbl="revTx" presStyleIdx="5" presStyleCnt="10">
        <dgm:presLayoutVars/>
      </dgm:prSet>
      <dgm:spPr/>
    </dgm:pt>
    <dgm:pt modelId="{E8015AB6-5FD8-4178-94CC-A6447333FD5C}" type="pres">
      <dgm:prSet presAssocID="{FA8F0056-D18F-4499-9B9E-EF5A6FB890D4}" presName="sibTrans" presStyleCnt="0"/>
      <dgm:spPr/>
    </dgm:pt>
    <dgm:pt modelId="{E713BB12-E1FF-4831-BF20-735FE3528F5E}" type="pres">
      <dgm:prSet presAssocID="{A87B41D6-98EE-4CD4-BFBD-9F6F2BA4C431}" presName="compNode" presStyleCnt="0"/>
      <dgm:spPr/>
    </dgm:pt>
    <dgm:pt modelId="{35488603-D76B-440E-8E88-34349546937A}" type="pres">
      <dgm:prSet presAssocID="{A87B41D6-98EE-4CD4-BFBD-9F6F2BA4C43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sta"/>
        </a:ext>
      </dgm:extLst>
    </dgm:pt>
    <dgm:pt modelId="{E39388E1-31CE-44E6-B228-0A96A8FAE1D2}" type="pres">
      <dgm:prSet presAssocID="{A87B41D6-98EE-4CD4-BFBD-9F6F2BA4C431}" presName="iconSpace" presStyleCnt="0"/>
      <dgm:spPr/>
    </dgm:pt>
    <dgm:pt modelId="{77AE9546-3904-48CB-9A2B-92DF5662D7F1}" type="pres">
      <dgm:prSet presAssocID="{A87B41D6-98EE-4CD4-BFBD-9F6F2BA4C431}" presName="parTx" presStyleLbl="revTx" presStyleIdx="6" presStyleCnt="10">
        <dgm:presLayoutVars>
          <dgm:chMax val="0"/>
          <dgm:chPref val="0"/>
        </dgm:presLayoutVars>
      </dgm:prSet>
      <dgm:spPr/>
    </dgm:pt>
    <dgm:pt modelId="{7920F2F9-05A9-46D9-94C4-BDCD42CEC6FA}" type="pres">
      <dgm:prSet presAssocID="{A87B41D6-98EE-4CD4-BFBD-9F6F2BA4C431}" presName="txSpace" presStyleCnt="0"/>
      <dgm:spPr/>
    </dgm:pt>
    <dgm:pt modelId="{63C80BFA-D58C-4CE3-AFAD-CCE7DAE00B6A}" type="pres">
      <dgm:prSet presAssocID="{A87B41D6-98EE-4CD4-BFBD-9F6F2BA4C431}" presName="desTx" presStyleLbl="revTx" presStyleIdx="7" presStyleCnt="10">
        <dgm:presLayoutVars/>
      </dgm:prSet>
      <dgm:spPr/>
    </dgm:pt>
    <dgm:pt modelId="{6C9882B6-CF9F-4695-84FC-8E716AC14A57}" type="pres">
      <dgm:prSet presAssocID="{09A3115A-7BAB-4DF5-98B5-BDFECFB9B6EF}" presName="sibTrans" presStyleCnt="0"/>
      <dgm:spPr/>
    </dgm:pt>
    <dgm:pt modelId="{B9E77669-C082-4BEB-B05A-2543145EFBFC}" type="pres">
      <dgm:prSet presAssocID="{B028C3E1-764E-44C2-AA07-CA0F74BE28BF}" presName="compNode" presStyleCnt="0"/>
      <dgm:spPr/>
    </dgm:pt>
    <dgm:pt modelId="{8BA78C0A-889C-41D9-BD46-2D3A2FF1BA08}" type="pres">
      <dgm:prSet presAssocID="{B028C3E1-764E-44C2-AA07-CA0F74BE28B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4D2D28C0-8046-4B08-80A7-1978C0D7DF05}" type="pres">
      <dgm:prSet presAssocID="{B028C3E1-764E-44C2-AA07-CA0F74BE28BF}" presName="iconSpace" presStyleCnt="0"/>
      <dgm:spPr/>
    </dgm:pt>
    <dgm:pt modelId="{E031AD53-E188-4D6F-B17E-5664AE4A2471}" type="pres">
      <dgm:prSet presAssocID="{B028C3E1-764E-44C2-AA07-CA0F74BE28BF}" presName="parTx" presStyleLbl="revTx" presStyleIdx="8" presStyleCnt="10">
        <dgm:presLayoutVars>
          <dgm:chMax val="0"/>
          <dgm:chPref val="0"/>
        </dgm:presLayoutVars>
      </dgm:prSet>
      <dgm:spPr/>
    </dgm:pt>
    <dgm:pt modelId="{59DF8706-9220-4E92-B125-DA7B2355F5B7}" type="pres">
      <dgm:prSet presAssocID="{B028C3E1-764E-44C2-AA07-CA0F74BE28BF}" presName="txSpace" presStyleCnt="0"/>
      <dgm:spPr/>
    </dgm:pt>
    <dgm:pt modelId="{7B4776FF-68B7-4AFC-8B63-75B52A68F0DA}" type="pres">
      <dgm:prSet presAssocID="{B028C3E1-764E-44C2-AA07-CA0F74BE28BF}" presName="desTx" presStyleLbl="revTx" presStyleIdx="9" presStyleCnt="10">
        <dgm:presLayoutVars/>
      </dgm:prSet>
      <dgm:spPr/>
    </dgm:pt>
  </dgm:ptLst>
  <dgm:cxnLst>
    <dgm:cxn modelId="{B2838D02-CB0B-46A1-9AE4-D7EFBCDBCC11}" type="presOf" srcId="{FC130E72-77CF-46D2-937C-8106C6DEF661}" destId="{2D0FB89B-ECD6-4F03-BB6E-047C3F0BC578}" srcOrd="0" destOrd="0" presId="urn:microsoft.com/office/officeart/2018/5/layout/CenteredIconLabelDescriptionList"/>
    <dgm:cxn modelId="{9768660C-03D9-4413-82C0-C5EA1DB7CE59}" type="presOf" srcId="{B028C3E1-764E-44C2-AA07-CA0F74BE28BF}" destId="{E031AD53-E188-4D6F-B17E-5664AE4A2471}" srcOrd="0" destOrd="0" presId="urn:microsoft.com/office/officeart/2018/5/layout/CenteredIconLabelDescriptionList"/>
    <dgm:cxn modelId="{68DA340D-4A0B-48BF-B5D1-3913F7F0D63B}" type="presOf" srcId="{39740E8A-C322-4787-B0F6-19BC7CF4647F}" destId="{9C3BF891-57A8-44E7-9F41-E7533E6ABCC1}" srcOrd="0" destOrd="0" presId="urn:microsoft.com/office/officeart/2018/5/layout/CenteredIconLabelDescriptionList"/>
    <dgm:cxn modelId="{99215726-0C33-41C8-9825-5FA81C8A5519}" type="presOf" srcId="{A87B41D6-98EE-4CD4-BFBD-9F6F2BA4C431}" destId="{77AE9546-3904-48CB-9A2B-92DF5662D7F1}" srcOrd="0" destOrd="0" presId="urn:microsoft.com/office/officeart/2018/5/layout/CenteredIconLabelDescriptionList"/>
    <dgm:cxn modelId="{A2F0BE5D-898A-4EAF-A66A-5BC36D016F2F}" srcId="{3C76B21D-D224-4509-8C68-6FC825B39964}" destId="{39740E8A-C322-4787-B0F6-19BC7CF4647F}" srcOrd="1" destOrd="0" parTransId="{29245F6A-C30E-47A1-899E-77C09538D0CE}" sibTransId="{ABBE2322-7A2E-4D45-A6FF-1352B68384FD}"/>
    <dgm:cxn modelId="{A5823464-FCA3-457B-B8E3-95AF4793F05E}" srcId="{3C76B21D-D224-4509-8C68-6FC825B39964}" destId="{6FF50A3B-3D2C-4A65-A37A-C9AA299586FD}" srcOrd="2" destOrd="0" parTransId="{9C4DF908-3A0F-4A81-863C-66E62897CCC4}" sibTransId="{FA8F0056-D18F-4499-9B9E-EF5A6FB890D4}"/>
    <dgm:cxn modelId="{6C52524A-4972-4E6F-9AEC-D520469840EF}" srcId="{3C76B21D-D224-4509-8C68-6FC825B39964}" destId="{A87B41D6-98EE-4CD4-BFBD-9F6F2BA4C431}" srcOrd="3" destOrd="0" parTransId="{35C10456-E5ED-407B-8527-8931FCE40F59}" sibTransId="{09A3115A-7BAB-4DF5-98B5-BDFECFB9B6EF}"/>
    <dgm:cxn modelId="{142C7254-C6B5-4BD9-AB24-5C65B460D227}" type="presOf" srcId="{D6837513-D6DD-493E-A3EA-396694562BEC}" destId="{022483BC-7FFA-4177-8718-AC823379B237}" srcOrd="0" destOrd="0" presId="urn:microsoft.com/office/officeart/2018/5/layout/CenteredIconLabelDescriptionList"/>
    <dgm:cxn modelId="{35C3128E-DBF3-4765-804C-F79FF4A702DB}" type="presOf" srcId="{6FF50A3B-3D2C-4A65-A37A-C9AA299586FD}" destId="{8A8D59E6-29FC-4205-AAF9-C48DDCA4AD8C}" srcOrd="0" destOrd="0" presId="urn:microsoft.com/office/officeart/2018/5/layout/CenteredIconLabelDescriptionList"/>
    <dgm:cxn modelId="{E25AC58E-CE1E-449C-A3E0-DB9FC041EF8D}" srcId="{3C76B21D-D224-4509-8C68-6FC825B39964}" destId="{B028C3E1-764E-44C2-AA07-CA0F74BE28BF}" srcOrd="4" destOrd="0" parTransId="{AE6144DB-D06D-43CC-94B4-907935E22FE7}" sibTransId="{9957E252-B56B-4534-B6A7-F678A2F12938}"/>
    <dgm:cxn modelId="{0E2E2BD6-CF83-4A4D-B3AA-CEFA3E3B6FCD}" srcId="{3C76B21D-D224-4509-8C68-6FC825B39964}" destId="{FC130E72-77CF-46D2-937C-8106C6DEF661}" srcOrd="0" destOrd="0" parTransId="{2F28B7AB-5618-4819-8238-DF5908815F43}" sibTransId="{E6A92F06-FF94-4E54-8343-FAE6E575E8F3}"/>
    <dgm:cxn modelId="{668730D8-D9F1-4A62-8D04-FF2B227B71AA}" srcId="{FC130E72-77CF-46D2-937C-8106C6DEF661}" destId="{D6837513-D6DD-493E-A3EA-396694562BEC}" srcOrd="0" destOrd="0" parTransId="{BC14C9C7-8CA4-4B2E-888F-198C5875A018}" sibTransId="{A6212CF2-7889-47AF-A705-161B095E4447}"/>
    <dgm:cxn modelId="{A629A7F4-3A2B-4D18-87A1-D4B6A74A6F17}" type="presOf" srcId="{3C76B21D-D224-4509-8C68-6FC825B39964}" destId="{E2EEEA93-71B9-434E-AC39-F6926B0AED9A}" srcOrd="0" destOrd="0" presId="urn:microsoft.com/office/officeart/2018/5/layout/CenteredIconLabelDescriptionList"/>
    <dgm:cxn modelId="{8D315A5E-8887-4999-A337-924C12430BFF}" type="presParOf" srcId="{E2EEEA93-71B9-434E-AC39-F6926B0AED9A}" destId="{9F524DC6-B8B6-44EC-887E-0AAB039DD035}" srcOrd="0" destOrd="0" presId="urn:microsoft.com/office/officeart/2018/5/layout/CenteredIconLabelDescriptionList"/>
    <dgm:cxn modelId="{7272EDDB-8086-44A2-873C-2552E5B6F014}" type="presParOf" srcId="{9F524DC6-B8B6-44EC-887E-0AAB039DD035}" destId="{91635749-1A8A-4C4A-AF0C-22DC1DA38E39}" srcOrd="0" destOrd="0" presId="urn:microsoft.com/office/officeart/2018/5/layout/CenteredIconLabelDescriptionList"/>
    <dgm:cxn modelId="{E5112AC5-B317-4B6A-BF40-5F53F07F6B6A}" type="presParOf" srcId="{9F524DC6-B8B6-44EC-887E-0AAB039DD035}" destId="{596324F6-CF22-46CE-B88A-84EB5BBB74AD}" srcOrd="1" destOrd="0" presId="urn:microsoft.com/office/officeart/2018/5/layout/CenteredIconLabelDescriptionList"/>
    <dgm:cxn modelId="{8E9C1E9F-E820-442C-8B46-F4D769DD7B07}" type="presParOf" srcId="{9F524DC6-B8B6-44EC-887E-0AAB039DD035}" destId="{2D0FB89B-ECD6-4F03-BB6E-047C3F0BC578}" srcOrd="2" destOrd="0" presId="urn:microsoft.com/office/officeart/2018/5/layout/CenteredIconLabelDescriptionList"/>
    <dgm:cxn modelId="{6AC215D8-1661-4D01-8179-5A463ED6D96B}" type="presParOf" srcId="{9F524DC6-B8B6-44EC-887E-0AAB039DD035}" destId="{3EFFF5CF-A871-4745-A7DA-BDA8820E4B30}" srcOrd="3" destOrd="0" presId="urn:microsoft.com/office/officeart/2018/5/layout/CenteredIconLabelDescriptionList"/>
    <dgm:cxn modelId="{D53E5A67-673E-452D-8037-7B155130BEAB}" type="presParOf" srcId="{9F524DC6-B8B6-44EC-887E-0AAB039DD035}" destId="{022483BC-7FFA-4177-8718-AC823379B237}" srcOrd="4" destOrd="0" presId="urn:microsoft.com/office/officeart/2018/5/layout/CenteredIconLabelDescriptionList"/>
    <dgm:cxn modelId="{53BA520D-4136-44DD-8C7C-84156B5EA8BE}" type="presParOf" srcId="{E2EEEA93-71B9-434E-AC39-F6926B0AED9A}" destId="{A4836883-E33E-4DF7-A3C1-5F1F9AD24996}" srcOrd="1" destOrd="0" presId="urn:microsoft.com/office/officeart/2018/5/layout/CenteredIconLabelDescriptionList"/>
    <dgm:cxn modelId="{B161EBE7-B8A3-45F8-BB23-50B5EB2AE72E}" type="presParOf" srcId="{E2EEEA93-71B9-434E-AC39-F6926B0AED9A}" destId="{30F6BC91-5163-4BB3-AC38-ABC9B4697AF1}" srcOrd="2" destOrd="0" presId="urn:microsoft.com/office/officeart/2018/5/layout/CenteredIconLabelDescriptionList"/>
    <dgm:cxn modelId="{01111ED3-9116-4BA4-A9A7-0A2828594029}" type="presParOf" srcId="{30F6BC91-5163-4BB3-AC38-ABC9B4697AF1}" destId="{F6A997F8-F000-440A-BDA6-25A01ED52219}" srcOrd="0" destOrd="0" presId="urn:microsoft.com/office/officeart/2018/5/layout/CenteredIconLabelDescriptionList"/>
    <dgm:cxn modelId="{66BADDEC-BC68-44D8-B798-2385889D38F0}" type="presParOf" srcId="{30F6BC91-5163-4BB3-AC38-ABC9B4697AF1}" destId="{40CA31F2-585D-4728-9287-3B2FE1E4BE72}" srcOrd="1" destOrd="0" presId="urn:microsoft.com/office/officeart/2018/5/layout/CenteredIconLabelDescriptionList"/>
    <dgm:cxn modelId="{A3A41FEC-B43C-4B95-905A-62D3C574829C}" type="presParOf" srcId="{30F6BC91-5163-4BB3-AC38-ABC9B4697AF1}" destId="{9C3BF891-57A8-44E7-9F41-E7533E6ABCC1}" srcOrd="2" destOrd="0" presId="urn:microsoft.com/office/officeart/2018/5/layout/CenteredIconLabelDescriptionList"/>
    <dgm:cxn modelId="{F5CF0BA8-671E-49B5-AEC3-A74CF39FB242}" type="presParOf" srcId="{30F6BC91-5163-4BB3-AC38-ABC9B4697AF1}" destId="{439CD4BC-F52C-43D5-A672-6B2172D71589}" srcOrd="3" destOrd="0" presId="urn:microsoft.com/office/officeart/2018/5/layout/CenteredIconLabelDescriptionList"/>
    <dgm:cxn modelId="{C02BB47F-0F70-4699-A970-FCDCECEE46A0}" type="presParOf" srcId="{30F6BC91-5163-4BB3-AC38-ABC9B4697AF1}" destId="{54FB7B66-D566-4DD4-B375-181626B91008}" srcOrd="4" destOrd="0" presId="urn:microsoft.com/office/officeart/2018/5/layout/CenteredIconLabelDescriptionList"/>
    <dgm:cxn modelId="{D5DB2453-99A3-4B6B-9838-E423B486E1A1}" type="presParOf" srcId="{E2EEEA93-71B9-434E-AC39-F6926B0AED9A}" destId="{5822E9EB-EAB2-408A-ABF7-C3EBBCE6D7E3}" srcOrd="3" destOrd="0" presId="urn:microsoft.com/office/officeart/2018/5/layout/CenteredIconLabelDescriptionList"/>
    <dgm:cxn modelId="{C0B56B58-86D4-4F60-8417-7EE7AD3B4D85}" type="presParOf" srcId="{E2EEEA93-71B9-434E-AC39-F6926B0AED9A}" destId="{5A18A6AE-E4B6-4AB0-917F-C371F9D3D1BC}" srcOrd="4" destOrd="0" presId="urn:microsoft.com/office/officeart/2018/5/layout/CenteredIconLabelDescriptionList"/>
    <dgm:cxn modelId="{78C0A0BE-5832-4429-A74E-F5C6D7A4C47E}" type="presParOf" srcId="{5A18A6AE-E4B6-4AB0-917F-C371F9D3D1BC}" destId="{3A640698-71B7-486C-B4F0-A234C4DA08D8}" srcOrd="0" destOrd="0" presId="urn:microsoft.com/office/officeart/2018/5/layout/CenteredIconLabelDescriptionList"/>
    <dgm:cxn modelId="{0D42F1AC-B0B4-4D79-9B26-A51F61934EFC}" type="presParOf" srcId="{5A18A6AE-E4B6-4AB0-917F-C371F9D3D1BC}" destId="{4C7FDB3C-EB78-4180-BA14-CF157042462D}" srcOrd="1" destOrd="0" presId="urn:microsoft.com/office/officeart/2018/5/layout/CenteredIconLabelDescriptionList"/>
    <dgm:cxn modelId="{EFCA5216-D43C-41F4-BCF7-83F032B20A60}" type="presParOf" srcId="{5A18A6AE-E4B6-4AB0-917F-C371F9D3D1BC}" destId="{8A8D59E6-29FC-4205-AAF9-C48DDCA4AD8C}" srcOrd="2" destOrd="0" presId="urn:microsoft.com/office/officeart/2018/5/layout/CenteredIconLabelDescriptionList"/>
    <dgm:cxn modelId="{93EA35EB-768C-4515-A1C4-2FF8DED6C01E}" type="presParOf" srcId="{5A18A6AE-E4B6-4AB0-917F-C371F9D3D1BC}" destId="{81CDDFAF-7E88-470A-B578-5BFBF2B053AC}" srcOrd="3" destOrd="0" presId="urn:microsoft.com/office/officeart/2018/5/layout/CenteredIconLabelDescriptionList"/>
    <dgm:cxn modelId="{49EE628E-EB5B-4C09-8107-73EAB08F0F44}" type="presParOf" srcId="{5A18A6AE-E4B6-4AB0-917F-C371F9D3D1BC}" destId="{B45FDC22-D004-42F3-8808-83F62DF67BCA}" srcOrd="4" destOrd="0" presId="urn:microsoft.com/office/officeart/2018/5/layout/CenteredIconLabelDescriptionList"/>
    <dgm:cxn modelId="{6A2DF61D-B5CC-4291-A2DB-86A8DCE99A19}" type="presParOf" srcId="{E2EEEA93-71B9-434E-AC39-F6926B0AED9A}" destId="{E8015AB6-5FD8-4178-94CC-A6447333FD5C}" srcOrd="5" destOrd="0" presId="urn:microsoft.com/office/officeart/2018/5/layout/CenteredIconLabelDescriptionList"/>
    <dgm:cxn modelId="{896CF792-D1ED-4530-BBCB-1241F0FFF1CB}" type="presParOf" srcId="{E2EEEA93-71B9-434E-AC39-F6926B0AED9A}" destId="{E713BB12-E1FF-4831-BF20-735FE3528F5E}" srcOrd="6" destOrd="0" presId="urn:microsoft.com/office/officeart/2018/5/layout/CenteredIconLabelDescriptionList"/>
    <dgm:cxn modelId="{AB77A032-E897-47DA-B115-A8374A827C61}" type="presParOf" srcId="{E713BB12-E1FF-4831-BF20-735FE3528F5E}" destId="{35488603-D76B-440E-8E88-34349546937A}" srcOrd="0" destOrd="0" presId="urn:microsoft.com/office/officeart/2018/5/layout/CenteredIconLabelDescriptionList"/>
    <dgm:cxn modelId="{7C197B97-A51A-4F96-BD07-19C88B79C6BD}" type="presParOf" srcId="{E713BB12-E1FF-4831-BF20-735FE3528F5E}" destId="{E39388E1-31CE-44E6-B228-0A96A8FAE1D2}" srcOrd="1" destOrd="0" presId="urn:microsoft.com/office/officeart/2018/5/layout/CenteredIconLabelDescriptionList"/>
    <dgm:cxn modelId="{9DAD4A41-4EF0-4ACD-AEF8-75CC49FFBEDF}" type="presParOf" srcId="{E713BB12-E1FF-4831-BF20-735FE3528F5E}" destId="{77AE9546-3904-48CB-9A2B-92DF5662D7F1}" srcOrd="2" destOrd="0" presId="urn:microsoft.com/office/officeart/2018/5/layout/CenteredIconLabelDescriptionList"/>
    <dgm:cxn modelId="{6BD8C555-7E79-43F0-BC34-9BFC16846C4E}" type="presParOf" srcId="{E713BB12-E1FF-4831-BF20-735FE3528F5E}" destId="{7920F2F9-05A9-46D9-94C4-BDCD42CEC6FA}" srcOrd="3" destOrd="0" presId="urn:microsoft.com/office/officeart/2018/5/layout/CenteredIconLabelDescriptionList"/>
    <dgm:cxn modelId="{7B4F62B3-4F17-4608-A6B2-8D7C141ACAE9}" type="presParOf" srcId="{E713BB12-E1FF-4831-BF20-735FE3528F5E}" destId="{63C80BFA-D58C-4CE3-AFAD-CCE7DAE00B6A}" srcOrd="4" destOrd="0" presId="urn:microsoft.com/office/officeart/2018/5/layout/CenteredIconLabelDescriptionList"/>
    <dgm:cxn modelId="{31067864-CF4F-483C-B1A1-55AA61B3DABA}" type="presParOf" srcId="{E2EEEA93-71B9-434E-AC39-F6926B0AED9A}" destId="{6C9882B6-CF9F-4695-84FC-8E716AC14A57}" srcOrd="7" destOrd="0" presId="urn:microsoft.com/office/officeart/2018/5/layout/CenteredIconLabelDescriptionList"/>
    <dgm:cxn modelId="{61E75F6A-DF17-43DD-A9E5-4B23607450CD}" type="presParOf" srcId="{E2EEEA93-71B9-434E-AC39-F6926B0AED9A}" destId="{B9E77669-C082-4BEB-B05A-2543145EFBFC}" srcOrd="8" destOrd="0" presId="urn:microsoft.com/office/officeart/2018/5/layout/CenteredIconLabelDescriptionList"/>
    <dgm:cxn modelId="{6E70F05C-9323-4B71-ACCF-BC019B3F3389}" type="presParOf" srcId="{B9E77669-C082-4BEB-B05A-2543145EFBFC}" destId="{8BA78C0A-889C-41D9-BD46-2D3A2FF1BA08}" srcOrd="0" destOrd="0" presId="urn:microsoft.com/office/officeart/2018/5/layout/CenteredIconLabelDescriptionList"/>
    <dgm:cxn modelId="{F117303D-A427-4448-8BC0-2FEBE3AF652D}" type="presParOf" srcId="{B9E77669-C082-4BEB-B05A-2543145EFBFC}" destId="{4D2D28C0-8046-4B08-80A7-1978C0D7DF05}" srcOrd="1" destOrd="0" presId="urn:microsoft.com/office/officeart/2018/5/layout/CenteredIconLabelDescriptionList"/>
    <dgm:cxn modelId="{9BB83798-2E81-467A-B49B-A20CEE89A714}" type="presParOf" srcId="{B9E77669-C082-4BEB-B05A-2543145EFBFC}" destId="{E031AD53-E188-4D6F-B17E-5664AE4A2471}" srcOrd="2" destOrd="0" presId="urn:microsoft.com/office/officeart/2018/5/layout/CenteredIconLabelDescriptionList"/>
    <dgm:cxn modelId="{DB77ADDF-C130-42FF-B815-68AB2B313BF3}" type="presParOf" srcId="{B9E77669-C082-4BEB-B05A-2543145EFBFC}" destId="{59DF8706-9220-4E92-B125-DA7B2355F5B7}" srcOrd="3" destOrd="0" presId="urn:microsoft.com/office/officeart/2018/5/layout/CenteredIconLabelDescriptionList"/>
    <dgm:cxn modelId="{ECB28841-3FB0-4F9B-BEFC-B7F7AF4219E0}" type="presParOf" srcId="{B9E77669-C082-4BEB-B05A-2543145EFBFC}" destId="{7B4776FF-68B7-4AFC-8B63-75B52A68F0D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35749-1A8A-4C4A-AF0C-22DC1DA38E39}">
      <dsp:nvSpPr>
        <dsp:cNvPr id="0" name=""/>
        <dsp:cNvSpPr/>
      </dsp:nvSpPr>
      <dsp:spPr>
        <a:xfrm>
          <a:off x="627750" y="730158"/>
          <a:ext cx="670359" cy="670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FB89B-ECD6-4F03-BB6E-047C3F0BC578}">
      <dsp:nvSpPr>
        <dsp:cNvPr id="0" name=""/>
        <dsp:cNvSpPr/>
      </dsp:nvSpPr>
      <dsp:spPr>
        <a:xfrm>
          <a:off x="5273" y="1518014"/>
          <a:ext cx="1915312" cy="113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Carbohydrates will support your performance</a:t>
          </a:r>
        </a:p>
      </dsp:txBody>
      <dsp:txXfrm>
        <a:off x="5273" y="1518014"/>
        <a:ext cx="1915312" cy="1131231"/>
      </dsp:txXfrm>
    </dsp:sp>
    <dsp:sp modelId="{022483BC-7FFA-4177-8718-AC823379B237}">
      <dsp:nvSpPr>
        <dsp:cNvPr id="0" name=""/>
        <dsp:cNvSpPr/>
      </dsp:nvSpPr>
      <dsp:spPr>
        <a:xfrm>
          <a:off x="5273" y="2703895"/>
          <a:ext cx="1915312" cy="758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Extreme Carb Loading is not necessary</a:t>
          </a:r>
        </a:p>
      </dsp:txBody>
      <dsp:txXfrm>
        <a:off x="5273" y="2703895"/>
        <a:ext cx="1915312" cy="758751"/>
      </dsp:txXfrm>
    </dsp:sp>
    <dsp:sp modelId="{F6A997F8-F000-440A-BDA6-25A01ED52219}">
      <dsp:nvSpPr>
        <dsp:cNvPr id="0" name=""/>
        <dsp:cNvSpPr/>
      </dsp:nvSpPr>
      <dsp:spPr>
        <a:xfrm>
          <a:off x="2878242" y="730158"/>
          <a:ext cx="670359" cy="6703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BF891-57A8-44E7-9F41-E7533E6ABCC1}">
      <dsp:nvSpPr>
        <dsp:cNvPr id="0" name=""/>
        <dsp:cNvSpPr/>
      </dsp:nvSpPr>
      <dsp:spPr>
        <a:xfrm>
          <a:off x="2255766" y="1518014"/>
          <a:ext cx="1915312" cy="113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Protein will help with muscle recovery</a:t>
          </a:r>
        </a:p>
      </dsp:txBody>
      <dsp:txXfrm>
        <a:off x="2255766" y="1518014"/>
        <a:ext cx="1915312" cy="1131231"/>
      </dsp:txXfrm>
    </dsp:sp>
    <dsp:sp modelId="{54FB7B66-D566-4DD4-B375-181626B91008}">
      <dsp:nvSpPr>
        <dsp:cNvPr id="0" name=""/>
        <dsp:cNvSpPr/>
      </dsp:nvSpPr>
      <dsp:spPr>
        <a:xfrm>
          <a:off x="2255766" y="2703895"/>
          <a:ext cx="1915312" cy="758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40698-71B7-486C-B4F0-A234C4DA08D8}">
      <dsp:nvSpPr>
        <dsp:cNvPr id="0" name=""/>
        <dsp:cNvSpPr/>
      </dsp:nvSpPr>
      <dsp:spPr>
        <a:xfrm>
          <a:off x="5128734" y="730158"/>
          <a:ext cx="670359" cy="6703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D59E6-29FC-4205-AAF9-C48DDCA4AD8C}">
      <dsp:nvSpPr>
        <dsp:cNvPr id="0" name=""/>
        <dsp:cNvSpPr/>
      </dsp:nvSpPr>
      <dsp:spPr>
        <a:xfrm>
          <a:off x="4506258" y="1518014"/>
          <a:ext cx="1915312" cy="113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Hydration should match sweat lost</a:t>
          </a:r>
        </a:p>
      </dsp:txBody>
      <dsp:txXfrm>
        <a:off x="4506258" y="1518014"/>
        <a:ext cx="1915312" cy="1131231"/>
      </dsp:txXfrm>
    </dsp:sp>
    <dsp:sp modelId="{B45FDC22-D004-42F3-8808-83F62DF67BCA}">
      <dsp:nvSpPr>
        <dsp:cNvPr id="0" name=""/>
        <dsp:cNvSpPr/>
      </dsp:nvSpPr>
      <dsp:spPr>
        <a:xfrm>
          <a:off x="4506258" y="2703895"/>
          <a:ext cx="1915312" cy="758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88603-D76B-440E-8E88-34349546937A}">
      <dsp:nvSpPr>
        <dsp:cNvPr id="0" name=""/>
        <dsp:cNvSpPr/>
      </dsp:nvSpPr>
      <dsp:spPr>
        <a:xfrm>
          <a:off x="7379227" y="730158"/>
          <a:ext cx="670359" cy="6703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E9546-3904-48CB-9A2B-92DF5662D7F1}">
      <dsp:nvSpPr>
        <dsp:cNvPr id="0" name=""/>
        <dsp:cNvSpPr/>
      </dsp:nvSpPr>
      <dsp:spPr>
        <a:xfrm>
          <a:off x="6756750" y="1518014"/>
          <a:ext cx="1915312" cy="113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Recover with carbs and protein</a:t>
          </a:r>
        </a:p>
      </dsp:txBody>
      <dsp:txXfrm>
        <a:off x="6756750" y="1518014"/>
        <a:ext cx="1915312" cy="1131231"/>
      </dsp:txXfrm>
    </dsp:sp>
    <dsp:sp modelId="{63C80BFA-D58C-4CE3-AFAD-CCE7DAE00B6A}">
      <dsp:nvSpPr>
        <dsp:cNvPr id="0" name=""/>
        <dsp:cNvSpPr/>
      </dsp:nvSpPr>
      <dsp:spPr>
        <a:xfrm>
          <a:off x="6756750" y="2703895"/>
          <a:ext cx="1915312" cy="758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78C0A-889C-41D9-BD46-2D3A2FF1BA08}">
      <dsp:nvSpPr>
        <dsp:cNvPr id="0" name=""/>
        <dsp:cNvSpPr/>
      </dsp:nvSpPr>
      <dsp:spPr>
        <a:xfrm>
          <a:off x="9629719" y="730158"/>
          <a:ext cx="670359" cy="670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1AD53-E188-4D6F-B17E-5664AE4A2471}">
      <dsp:nvSpPr>
        <dsp:cNvPr id="0" name=""/>
        <dsp:cNvSpPr/>
      </dsp:nvSpPr>
      <dsp:spPr>
        <a:xfrm>
          <a:off x="9007242" y="1518014"/>
          <a:ext cx="1915312" cy="1131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Avoid new foods on Race day</a:t>
          </a:r>
        </a:p>
      </dsp:txBody>
      <dsp:txXfrm>
        <a:off x="9007242" y="1518014"/>
        <a:ext cx="1915312" cy="1131231"/>
      </dsp:txXfrm>
    </dsp:sp>
    <dsp:sp modelId="{7B4776FF-68B7-4AFC-8B63-75B52A68F0DA}">
      <dsp:nvSpPr>
        <dsp:cNvPr id="0" name=""/>
        <dsp:cNvSpPr/>
      </dsp:nvSpPr>
      <dsp:spPr>
        <a:xfrm>
          <a:off x="9007242" y="2703895"/>
          <a:ext cx="1915312" cy="758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87609-7EA5-41EA-BFEC-00315F42F285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3BB1A-CE97-4BFD-950C-475EDF3A8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9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6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46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51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29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2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8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65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4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9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9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6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3BB1A-CE97-4BFD-950C-475EDF3A8D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4CD9-D627-1AB9-C316-19F768DEA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38FDE-0764-5747-19AE-972EE844C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33184-EE0A-E80D-DE1C-05C9E3C9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ABE84-0885-6478-AB02-61FE83C5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A0F74-5814-7C56-AD37-64180B8A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1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1141-2B3C-67B2-A3D9-1838F694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4FEDF-CFBA-53B0-C711-345151186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29043-FF24-4AF2-BA0A-5A60ADDA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86581-5E5B-3D01-85BA-DF41D201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5A86A-B650-3203-2FE7-2A232BE6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0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436D2-2BF9-F820-C177-D7CF4B1F5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02249-788D-567F-AEFA-B5D9EC403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E7F0B-587E-5AEE-EE2B-4F662448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7F258-730D-1529-C3D8-D2A868FA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0A204-1383-389F-0BA8-A7734E1B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F7F7-2D6F-8E20-9F39-98049A59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67E-0C7A-2C3F-03BB-89BD605CF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ED0F-21F2-5D12-D012-301FA57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A2FB-00D6-779A-B16A-D7FAECC6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21E33-3E88-799D-4B6C-4337321C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30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1AA7-B6DC-3962-4252-00811BD94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F2336-775D-2B46-EE37-7EFF6D6FA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615B9-5D23-D7DD-3378-C7AD6D4A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D2330-B1D7-BCA8-1EAD-3F5EF232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7A401-C3D1-9586-0130-6D102065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1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8E3D6-F0EB-3CC7-CFA1-471173A4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73E9-A9CA-F6E7-0C8C-93C114169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C938B-F9C0-6987-CE1C-63022A938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A2ED5-71B1-031F-3759-D99B5CD3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3312B-5EF1-7C3E-0FB1-9881937B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1E6B9-0B19-9F70-2C3A-7860A333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7C15E-FFED-B4A4-9B43-F7F2E48F2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D0209-2CC9-731A-3D0B-D9000D7DA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4D5D0-AFD0-8B50-E84C-34A95749A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22115-98B6-25FE-964A-23DB30642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7612C2-2515-B4CB-7012-11568158E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CB256-73BE-2A3C-3030-033A9B7E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483D6-7B85-6EE4-B928-AAD416F1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958EC-CFFF-32FC-45F8-2D045BD3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9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074A-0146-C75B-879D-F1FEE699B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F3E18-43E1-010C-C1D2-0F419BA2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4E4E6-5101-009B-1378-7CB65B3D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2D308-07DF-07EA-DB83-7DA31AB4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5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CDCD3-269D-AF85-0F57-72FCA260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585BD3-00D2-0A61-575C-79DFA24E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70A3E-A86D-2FE5-FA72-431E0026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3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1FFB-4E13-2B27-2563-CE28D181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5F50D-1E9A-58C5-E223-97E46285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3CD29-2517-D85F-04E5-4CCDDB275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EEC16-B0EE-4357-8EBD-D7FC8E77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52F55-4FF3-8631-742A-FFB6486F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C1F97-9000-8371-DBB1-CF5562B5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6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0F16-8217-FD16-1D77-BAAA9FB4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3E79E2-ADC9-CD1F-B973-867208C3B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0BCB7-27E1-21A6-50C4-BE9316A7E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62AE0-7084-FD7C-B988-53D96E9B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DF9BE-D4A0-E7DA-1148-3B97D210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D7950-BF1C-B891-BEDF-2600A483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9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D58CD-F66B-2CB9-C730-3DBD059C0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AC38-BF03-9FE7-78D4-C40077DAF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A728-C32A-69C0-18E0-542C1BB46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2F847-556A-415E-B97A-8576DD3D5EEF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A9B36-0C01-FDE4-3C6D-E20C03F65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14CB7-C357-95F6-B19D-B3CC4E596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2F9F3E-5B56-4CFA-9FC9-17CE3DCD7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6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runner-png/download/2611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books.org/wiki/Healthy_eating_habits/Are_weight_loss_diets_worth_their_dollar_$?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tasnimnews.com/en/news/2020/07/13/2305993/meat-eating-boosts-muscle-health-better-than-plant-based-diet-stud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F65200E-BE19-61BA-8C12-E73CE7790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0" y="4850097"/>
            <a:ext cx="12202175" cy="2021488"/>
            <a:chOff x="-1" y="-29768"/>
            <a:chExt cx="12202175" cy="151935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CB7929-1F93-E966-9A22-29A959C2A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9333BF-F59E-1341-F162-50F583238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F345832-F005-417F-6A2A-8481A275F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962663" y="-3992432"/>
              <a:ext cx="1519356" cy="944468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9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64B1E8-FB04-AC32-92D5-A50E57352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630" y="5167418"/>
            <a:ext cx="8949690" cy="702264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Fueling Your Body for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1F1D5-9099-C3AC-F9DE-B1AB01FD3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0035" y="5874999"/>
            <a:ext cx="8951286" cy="504645"/>
          </a:xfrm>
        </p:spPr>
        <p:txBody>
          <a:bodyPr anchor="t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Stephanie Davis, RDN</a:t>
            </a:r>
          </a:p>
        </p:txBody>
      </p:sp>
      <p:pic>
        <p:nvPicPr>
          <p:cNvPr id="20" name="Picture 19" descr="A logo with a red and purple arrow&#10;&#10;Description automatically generated">
            <a:extLst>
              <a:ext uri="{FF2B5EF4-FFF2-40B4-BE49-F238E27FC236}">
                <a16:creationId xmlns:a16="http://schemas.microsoft.com/office/drawing/2014/main" id="{3ACE832C-6535-7E0D-C679-27366806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18" y="869989"/>
            <a:ext cx="4205664" cy="3217333"/>
          </a:xfrm>
          <a:prstGeom prst="rect">
            <a:avLst/>
          </a:prstGeom>
        </p:spPr>
      </p:pic>
      <p:pic>
        <p:nvPicPr>
          <p:cNvPr id="5" name="Picture 4" descr="Arm and leg of runner in black athletic shoes, black leggings, and red long-sleeved jacket using a low stone wall to stretch.">
            <a:extLst>
              <a:ext uri="{FF2B5EF4-FFF2-40B4-BE49-F238E27FC236}">
                <a16:creationId xmlns:a16="http://schemas.microsoft.com/office/drawing/2014/main" id="{97272155-342B-EE94-7064-4EE3E1FFE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r="-1" b="7294"/>
          <a:stretch/>
        </p:blipFill>
        <p:spPr>
          <a:xfrm>
            <a:off x="6207318" y="1073290"/>
            <a:ext cx="4997064" cy="28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"/>
    </mc:Choice>
    <mc:Fallback xmlns="">
      <p:transition spd="slow" advTm="30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E9115-C519-482A-68DF-CCA6AE58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Hydration During and After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C59B3-789D-507D-8232-7C2F0A339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dirty="0"/>
              <a:t>During Exercise</a:t>
            </a:r>
          </a:p>
          <a:p>
            <a:pPr lvl="1"/>
            <a:r>
              <a:rPr lang="en-US" sz="2200" dirty="0"/>
              <a:t>Aim for about ~15-25oz per hour, adjusting based on sweat rate</a:t>
            </a:r>
          </a:p>
          <a:p>
            <a:r>
              <a:rPr lang="en-US" sz="2200" dirty="0"/>
              <a:t>Post Exercise</a:t>
            </a:r>
          </a:p>
          <a:p>
            <a:pPr lvl="1"/>
            <a:r>
              <a:rPr lang="en-US" sz="2200" dirty="0"/>
              <a:t>Rehydrate with fluids containing electrolytes </a:t>
            </a:r>
          </a:p>
          <a:p>
            <a:pPr lvl="1"/>
            <a:r>
              <a:rPr lang="en-US" sz="2200" dirty="0"/>
              <a:t>Aim to drink 16-24 oz for every pound lost</a:t>
            </a:r>
          </a:p>
        </p:txBody>
      </p:sp>
      <p:pic>
        <p:nvPicPr>
          <p:cNvPr id="8" name="Picture 7" descr="Glass of water with bubbles">
            <a:extLst>
              <a:ext uri="{FF2B5EF4-FFF2-40B4-BE49-F238E27FC236}">
                <a16:creationId xmlns:a16="http://schemas.microsoft.com/office/drawing/2014/main" id="{8B2925BF-90B4-E40E-04CE-6708731F9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r="3" b="5645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5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oup running down trail">
            <a:extLst>
              <a:ext uri="{FF2B5EF4-FFF2-40B4-BE49-F238E27FC236}">
                <a16:creationId xmlns:a16="http://schemas.microsoft.com/office/drawing/2014/main" id="{40F4D71E-B853-1E5A-3C59-856F023D1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65103-6BCE-7184-A570-0B27F7DE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Fueling Before the 10K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3B1D0-D2A6-779B-91DD-9C45789C8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2076450"/>
            <a:ext cx="4886324" cy="4686300"/>
          </a:xfrm>
        </p:spPr>
        <p:txBody>
          <a:bodyPr>
            <a:normAutofit/>
          </a:bodyPr>
          <a:lstStyle/>
          <a:p>
            <a:r>
              <a:rPr lang="en-US" sz="1600" b="1" dirty="0"/>
              <a:t>Aim for balanced and easily digestible foods</a:t>
            </a:r>
          </a:p>
          <a:p>
            <a:r>
              <a:rPr lang="en-US" sz="1600" b="1" dirty="0"/>
              <a:t>Avoid high-fat and high fiber foods close to race time</a:t>
            </a:r>
          </a:p>
          <a:p>
            <a:r>
              <a:rPr lang="en-US" sz="1600" b="1" dirty="0"/>
              <a:t>1-4 hours before race</a:t>
            </a:r>
          </a:p>
          <a:p>
            <a:pPr lvl="1"/>
            <a:r>
              <a:rPr lang="en-US" sz="1600" b="1" dirty="0"/>
              <a:t>Whole grain toast with almond butter and sliced banana</a:t>
            </a:r>
          </a:p>
          <a:p>
            <a:pPr lvl="1"/>
            <a:r>
              <a:rPr lang="en-US" sz="1600" b="1" dirty="0"/>
              <a:t>1 cup oatmeal with berries and milk</a:t>
            </a:r>
          </a:p>
          <a:p>
            <a:pPr lvl="1"/>
            <a:r>
              <a:rPr lang="en-US" sz="1600" b="1" dirty="0"/>
              <a:t>Greek yogurt with berries and granola</a:t>
            </a:r>
          </a:p>
          <a:p>
            <a:r>
              <a:rPr lang="en-US" sz="1600" b="1" dirty="0"/>
              <a:t>Snack Options:</a:t>
            </a:r>
          </a:p>
          <a:p>
            <a:r>
              <a:rPr lang="en-US" sz="1600" b="1" dirty="0"/>
              <a:t>1-2 hours before race</a:t>
            </a:r>
          </a:p>
          <a:p>
            <a:pPr lvl="1"/>
            <a:r>
              <a:rPr lang="en-US" sz="1600" b="1" dirty="0"/>
              <a:t>Whole grain bagel with low-fat cream cheese or avocado</a:t>
            </a:r>
          </a:p>
          <a:p>
            <a:pPr lvl="1"/>
            <a:r>
              <a:rPr lang="en-US" sz="1600" b="1" dirty="0"/>
              <a:t>Banana with handful of almonds or trail mix</a:t>
            </a:r>
          </a:p>
          <a:p>
            <a:pPr lvl="1"/>
            <a:r>
              <a:rPr lang="en-US" sz="1600" b="1" dirty="0"/>
              <a:t>Rice cakes with almond butter and honey</a:t>
            </a:r>
          </a:p>
        </p:txBody>
      </p:sp>
    </p:spTree>
    <p:extLst>
      <p:ext uri="{BB962C8B-B14F-4D97-AF65-F5344CB8AC3E}">
        <p14:creationId xmlns:p14="http://schemas.microsoft.com/office/powerpoint/2010/main" val="151779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9F37A-F29A-4B00-EF4F-B46689BE2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10K Recovery Nutrition</a:t>
            </a:r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76B68-D9AF-9762-563F-B9FC3044F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000" b="1"/>
              <a:t>Aim to eat a post meal within 2 hours after finishing race</a:t>
            </a:r>
          </a:p>
          <a:p>
            <a:r>
              <a:rPr lang="en-US" sz="2000" b="1"/>
              <a:t>Include carbohydrates, protein, fats, and fluid</a:t>
            </a:r>
          </a:p>
          <a:p>
            <a:pPr lvl="1"/>
            <a:r>
              <a:rPr lang="en-US" sz="2000" b="1"/>
              <a:t>Grilled chicken stir fry with brown rice and mixed vegetables </a:t>
            </a:r>
          </a:p>
          <a:p>
            <a:pPr lvl="2"/>
            <a:r>
              <a:rPr lang="en-US" b="1"/>
              <a:t>Side salad</a:t>
            </a:r>
          </a:p>
          <a:p>
            <a:pPr lvl="2"/>
            <a:r>
              <a:rPr lang="en-US" b="1"/>
              <a:t>Fresh Fruit (pineapple, berries, and melon)</a:t>
            </a:r>
          </a:p>
          <a:p>
            <a:pPr lvl="1"/>
            <a:r>
              <a:rPr lang="en-US" sz="2000" b="1"/>
              <a:t>Quinoa and black bean bowl with avocado, corn, cherry tomatoes, and cilantro</a:t>
            </a:r>
          </a:p>
          <a:p>
            <a:pPr lvl="1"/>
            <a:r>
              <a:rPr lang="en-US" sz="2000" b="1"/>
              <a:t>Baked salmon with roasted sweet potatoes and brussels sprouts</a:t>
            </a:r>
          </a:p>
          <a:p>
            <a:pPr lvl="1"/>
            <a:r>
              <a:rPr lang="en-US" sz="2000" b="1"/>
              <a:t>Hydrate and replace electrolytes lost</a:t>
            </a:r>
          </a:p>
          <a:p>
            <a:pPr marL="457200" lvl="1" indent="0">
              <a:buNone/>
            </a:pPr>
            <a:endParaRPr lang="en-US" sz="2000"/>
          </a:p>
        </p:txBody>
      </p:sp>
      <p:pic>
        <p:nvPicPr>
          <p:cNvPr id="27" name="Picture 26" descr="Cooked food with ingredients on a table">
            <a:extLst>
              <a:ext uri="{FF2B5EF4-FFF2-40B4-BE49-F238E27FC236}">
                <a16:creationId xmlns:a16="http://schemas.microsoft.com/office/drawing/2014/main" id="{A08A0DC4-A37A-6A34-DCE1-F39EF30F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r="6165" b="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71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55EB5-5C43-8938-A455-DFC71BE9A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Keep it Simple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899522-43FA-CD62-4D48-CEDDCDB81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13235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886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FB6D40-A176-4F51-B141-96E99FC3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/>
              <a:t>Stephanie Davis</a:t>
            </a:r>
            <a:br>
              <a:rPr lang="en-US" sz="4200" dirty="0"/>
            </a:br>
            <a:br>
              <a:rPr lang="en-US" sz="4200" dirty="0"/>
            </a:br>
            <a:r>
              <a:rPr lang="en-US" sz="4200" dirty="0"/>
              <a:t>Daviss@ymcarichmond.org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598F7840-D87C-E163-5C5F-E1F64DF77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95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9C5C2-1B9C-3FB1-E117-77F83293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5F091-0C90-0944-3BDD-562177E2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US" sz="2400" dirty="0"/>
              <a:t>Thomas DT, Erdman KA, Burke </a:t>
            </a:r>
            <a:r>
              <a:rPr lang="en-US" sz="2400" dirty="0" err="1"/>
              <a:t>LM.Nutrition</a:t>
            </a:r>
            <a:r>
              <a:rPr lang="en-US" sz="2400" dirty="0"/>
              <a:t> and Athletic </a:t>
            </a:r>
            <a:r>
              <a:rPr lang="en-US" sz="2400" dirty="0" err="1"/>
              <a:t>Performance.Medicine</a:t>
            </a:r>
            <a:r>
              <a:rPr lang="en-US" sz="2400" dirty="0"/>
              <a:t> &amp; Science in Sports &amp; Exercise. 2016;48(3):543-568.(Joint Position Statement: American College of Sports Medicine, Academy of Nutrition and Dietetics, Dietitians of Canada)</a:t>
            </a:r>
          </a:p>
          <a:p>
            <a:r>
              <a:rPr lang="en-US" sz="2400" dirty="0"/>
              <a:t>Sawka MN, et </a:t>
            </a:r>
            <a:r>
              <a:rPr lang="en-US" sz="2400" dirty="0" err="1"/>
              <a:t>al.Exercise</a:t>
            </a:r>
            <a:r>
              <a:rPr lang="en-US" sz="2400" dirty="0"/>
              <a:t> and Fluid </a:t>
            </a:r>
            <a:r>
              <a:rPr lang="en-US" sz="2400" dirty="0" err="1"/>
              <a:t>Replacement.Medicine</a:t>
            </a:r>
            <a:r>
              <a:rPr lang="en-US" sz="2400" dirty="0"/>
              <a:t> &amp; Science in Sports &amp; Exercise. 2007;39(2):377-390.(American College of Sports Medicine Position Stand)</a:t>
            </a:r>
          </a:p>
          <a:p>
            <a:r>
              <a:rPr lang="en-US" sz="2400" dirty="0" err="1"/>
              <a:t>Jäger</a:t>
            </a:r>
            <a:r>
              <a:rPr lang="en-US" sz="2400" dirty="0"/>
              <a:t> R, et </a:t>
            </a:r>
            <a:r>
              <a:rPr lang="en-US" sz="2400" dirty="0" err="1"/>
              <a:t>al.International</a:t>
            </a:r>
            <a:r>
              <a:rPr lang="en-US" sz="2400" dirty="0"/>
              <a:t> Society of Sports Nutrition Position Stand: Protein and </a:t>
            </a:r>
            <a:r>
              <a:rPr lang="en-US" sz="2400" dirty="0" err="1"/>
              <a:t>Exercise.Journal</a:t>
            </a:r>
            <a:r>
              <a:rPr lang="en-US" sz="2400" dirty="0"/>
              <a:t> of the International Society of Sports Nutrition. 2017;14:20.</a:t>
            </a:r>
          </a:p>
        </p:txBody>
      </p:sp>
    </p:spTree>
    <p:extLst>
      <p:ext uri="{BB962C8B-B14F-4D97-AF65-F5344CB8AC3E}">
        <p14:creationId xmlns:p14="http://schemas.microsoft.com/office/powerpoint/2010/main" val="41729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4F02F-85AD-4C0F-E4FC-1000C513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Nutrition and Endurance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low poly blue person running&#10;&#10;Description automatically generated">
            <a:extLst>
              <a:ext uri="{FF2B5EF4-FFF2-40B4-BE49-F238E27FC236}">
                <a16:creationId xmlns:a16="http://schemas.microsoft.com/office/drawing/2014/main" id="{555AE69A-ACD3-9A52-84D3-0B5F19085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1177" y="511293"/>
            <a:ext cx="472139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7D8A0-AEDE-4A9C-F0C3-73AEEA3D9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b="1" dirty="0"/>
              <a:t>Nutrition significantly impacts athletic performance</a:t>
            </a:r>
          </a:p>
          <a:p>
            <a:r>
              <a:rPr lang="en-US" b="1" dirty="0"/>
              <a:t>Serves as the fuel that powers the body </a:t>
            </a:r>
          </a:p>
          <a:p>
            <a:r>
              <a:rPr lang="en-US" b="1" dirty="0"/>
              <a:t>Influences energy levels, recovery, and overall performance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2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FFF75-B7EB-0451-E3A3-0B4EB8BF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61" y="325370"/>
            <a:ext cx="4834021" cy="1597192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Macronutrients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18828-972D-0774-B430-5C923BD1A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600" dirty="0"/>
              <a:t>CARBOHYDRATES</a:t>
            </a:r>
          </a:p>
          <a:p>
            <a:r>
              <a:rPr lang="en-US" sz="3600" dirty="0"/>
              <a:t>PROTEIN</a:t>
            </a:r>
          </a:p>
          <a:p>
            <a:r>
              <a:rPr lang="en-US" sz="3600" dirty="0"/>
              <a:t>FAT</a:t>
            </a:r>
          </a:p>
        </p:txBody>
      </p:sp>
      <p:pic>
        <p:nvPicPr>
          <p:cNvPr id="5" name="Picture 4" descr="A variety of fruits and vegetables&#10;&#10;Description automatically generated">
            <a:extLst>
              <a:ext uri="{FF2B5EF4-FFF2-40B4-BE49-F238E27FC236}">
                <a16:creationId xmlns:a16="http://schemas.microsoft.com/office/drawing/2014/main" id="{D99915BF-C0E5-3FA8-681F-3FB5EE105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37" r="-1" b="50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388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661C7-35D0-733D-7606-EAD8F8E5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CARBOHYDRATES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8D63-ED3E-5F10-99CC-A14119AEC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 b="1"/>
              <a:t>Body’s primary source of energy during endurance training</a:t>
            </a:r>
          </a:p>
          <a:p>
            <a:r>
              <a:rPr lang="en-US" sz="2200" b="1"/>
              <a:t>Crucial for sustaining energy levels and optimizing performance</a:t>
            </a:r>
          </a:p>
          <a:p>
            <a:r>
              <a:rPr lang="en-US" sz="2200" b="1"/>
              <a:t>Broken down into glucose</a:t>
            </a:r>
          </a:p>
          <a:p>
            <a:pPr lvl="1"/>
            <a:r>
              <a:rPr lang="en-US" sz="2200" b="1"/>
              <a:t>Fuels muscle contractions during exercise</a:t>
            </a:r>
          </a:p>
          <a:p>
            <a:r>
              <a:rPr lang="en-US" sz="2200" b="1"/>
              <a:t>Glycogen</a:t>
            </a:r>
          </a:p>
          <a:p>
            <a:pPr lvl="1"/>
            <a:r>
              <a:rPr lang="en-US" sz="2200" b="1"/>
              <a:t>Stores glucose in muscles and liver- provides readily available energy for prolonged activity</a:t>
            </a:r>
          </a:p>
          <a:p>
            <a:r>
              <a:rPr lang="en-US" sz="2200" b="1"/>
              <a:t>Recommended intake: ~6-10 grams per kg of body weight </a:t>
            </a:r>
          </a:p>
        </p:txBody>
      </p:sp>
      <p:pic>
        <p:nvPicPr>
          <p:cNvPr id="7" name="Picture 6" descr="Piles of various wholegrain foods">
            <a:extLst>
              <a:ext uri="{FF2B5EF4-FFF2-40B4-BE49-F238E27FC236}">
                <a16:creationId xmlns:a16="http://schemas.microsoft.com/office/drawing/2014/main" id="{F8E90BF5-CE4D-E85C-4A39-3550AF92B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r="23198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37623-60A1-8D10-0C89-8EFFB408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Carbohydrates: Simple Vs Complex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D021-ADE2-0EB5-8FF9-65A852621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000" b="1" dirty="0"/>
              <a:t>Complex	</a:t>
            </a:r>
          </a:p>
          <a:p>
            <a:pPr lvl="1"/>
            <a:r>
              <a:rPr lang="en-US" sz="2000" b="1" dirty="0"/>
              <a:t>Long chain sugar molecules- digested slowly</a:t>
            </a:r>
          </a:p>
          <a:p>
            <a:pPr lvl="1"/>
            <a:r>
              <a:rPr lang="en-US" sz="2000" b="1" dirty="0"/>
              <a:t>Provides sustained energy, satiety, and promotes stable blood sugar levels</a:t>
            </a:r>
          </a:p>
          <a:p>
            <a:pPr lvl="1"/>
            <a:r>
              <a:rPr lang="en-US" sz="2000" b="1" dirty="0"/>
              <a:t>Ideal for endurance training and sustained energy</a:t>
            </a:r>
          </a:p>
          <a:p>
            <a:pPr lvl="1"/>
            <a:r>
              <a:rPr lang="en-US" sz="2000" b="1" dirty="0"/>
              <a:t>Brown rice, quinoa, oats, sweet potatoes, legumes</a:t>
            </a:r>
          </a:p>
          <a:p>
            <a:r>
              <a:rPr lang="en-US" sz="2000" b="1" dirty="0"/>
              <a:t>Simple</a:t>
            </a:r>
          </a:p>
          <a:p>
            <a:pPr lvl="1"/>
            <a:r>
              <a:rPr lang="en-US" sz="2000" b="1" dirty="0"/>
              <a:t>Consists of 1 or 2 sugar molecules- digested and absorbed quickly</a:t>
            </a:r>
          </a:p>
          <a:p>
            <a:pPr lvl="1"/>
            <a:r>
              <a:rPr lang="en-US" sz="2000" b="1" dirty="0"/>
              <a:t>Quick energy release</a:t>
            </a:r>
          </a:p>
          <a:p>
            <a:pPr lvl="1"/>
            <a:r>
              <a:rPr lang="en-US" sz="2000" b="1" dirty="0"/>
              <a:t>Fruits, White bread, candy, soda, fruit juice</a:t>
            </a:r>
          </a:p>
        </p:txBody>
      </p:sp>
      <p:pic>
        <p:nvPicPr>
          <p:cNvPr id="5" name="Picture 4" descr="Open bags of varieties grain seeds">
            <a:extLst>
              <a:ext uri="{FF2B5EF4-FFF2-40B4-BE49-F238E27FC236}">
                <a16:creationId xmlns:a16="http://schemas.microsoft.com/office/drawing/2014/main" id="{5B2BD192-8C6A-F3AA-FBE0-407DCB6E9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86" r="21898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ECAE90-7FB0-B2BE-3F20-D129C347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Pre-Race Fuel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79461-A6C5-535A-8EDF-24A5FCE85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0" y="2071316"/>
            <a:ext cx="6924781" cy="4119172"/>
          </a:xfrm>
        </p:spPr>
        <p:txBody>
          <a:bodyPr anchor="t">
            <a:normAutofit/>
          </a:bodyPr>
          <a:lstStyle/>
          <a:p>
            <a:r>
              <a:rPr lang="en-US" sz="2400" b="1" dirty="0"/>
              <a:t>Most 10k’s do no require extreme Carb loading</a:t>
            </a:r>
          </a:p>
          <a:p>
            <a:r>
              <a:rPr lang="en-US" sz="2400" b="1" dirty="0"/>
              <a:t>Carb forward foods 1 day before </a:t>
            </a:r>
          </a:p>
          <a:p>
            <a:r>
              <a:rPr lang="en-US" sz="2400" b="1" dirty="0"/>
              <a:t>Focus on complex carbs (whole grains, pasta, rice, sweet potatoes)</a:t>
            </a:r>
          </a:p>
          <a:p>
            <a:r>
              <a:rPr lang="en-US" sz="2400" b="1" dirty="0"/>
              <a:t>Reduce fat and fiber intake to minimize GI discomfort</a:t>
            </a:r>
          </a:p>
          <a:p>
            <a:r>
              <a:rPr lang="en-US" sz="2400" b="1" dirty="0"/>
              <a:t>Hydrate as normal to support carb absorption</a:t>
            </a:r>
          </a:p>
        </p:txBody>
      </p:sp>
      <p:pic>
        <p:nvPicPr>
          <p:cNvPr id="4" name="Picture 3" descr="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0F13B571-5C7B-48C1-531D-305F40E4A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" r="-4" b="7189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56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95FAB-19C5-B92B-9635-5DAF77A5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en-US" sz="6000" dirty="0"/>
              <a:t>Protein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418B-5D7E-1510-A707-67FD6CA11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43" y="2669797"/>
            <a:ext cx="5186736" cy="3639450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Essential for muscle repair, recovery, and growth </a:t>
            </a:r>
          </a:p>
          <a:p>
            <a:r>
              <a:rPr lang="en-US" sz="2000" b="1" dirty="0"/>
              <a:t>Plays crucial role in enhancing athletic performance and minimizing muscle damage post- exercise</a:t>
            </a:r>
          </a:p>
          <a:p>
            <a:r>
              <a:rPr lang="en-US" sz="2000" b="1" dirty="0"/>
              <a:t>Recommended Daily Intake: 1.2 - 2.0 grams per Kg body weight</a:t>
            </a:r>
          </a:p>
          <a:p>
            <a:r>
              <a:rPr lang="en-US" sz="2000" b="1" dirty="0"/>
              <a:t>Poultry, eggs, Greek yogurt, tofu, legumes, quinoa, nuts, seeds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group of meats on a cutting board&#10;&#10;Description automatically generated">
            <a:extLst>
              <a:ext uri="{FF2B5EF4-FFF2-40B4-BE49-F238E27FC236}">
                <a16:creationId xmlns:a16="http://schemas.microsoft.com/office/drawing/2014/main" id="{24F2B92C-65AC-FFD7-9E2B-2459C9FCC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93" r="2492" b="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27654-3B98-A25D-752E-2C59D7D64606}"/>
              </a:ext>
            </a:extLst>
          </p:cNvPr>
          <p:cNvSpPr txBox="1"/>
          <p:nvPr/>
        </p:nvSpPr>
        <p:spPr>
          <a:xfrm>
            <a:off x="8764385" y="5998444"/>
            <a:ext cx="22974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tasnimnews.com/en/news/2020/07/13/2305993/meat-eating-boosts-muscle-health-better-than-plant-based-diet-stud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4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AF886-19C0-46AA-DBC8-6EF02DA6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FATS</a:t>
            </a:r>
            <a:endParaRPr lang="en-US" sz="5400"/>
          </a:p>
        </p:txBody>
      </p:sp>
      <p:pic>
        <p:nvPicPr>
          <p:cNvPr id="14" name="Picture 13" descr="Avocado cut in half on green background">
            <a:extLst>
              <a:ext uri="{FF2B5EF4-FFF2-40B4-BE49-F238E27FC236}">
                <a16:creationId xmlns:a16="http://schemas.microsoft.com/office/drawing/2014/main" id="{EEF79720-2B63-4C6A-CD41-FD66C5FB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0" r="499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2981-9AC0-B3D9-A42F-242D62AEE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b="1"/>
              <a:t>Provides a slow and steady release of energy </a:t>
            </a:r>
          </a:p>
          <a:p>
            <a:r>
              <a:rPr lang="en-US" sz="2200" b="1"/>
              <a:t>Include healthy fats (monounsaturated and polyunsaturated)</a:t>
            </a:r>
          </a:p>
          <a:p>
            <a:pPr lvl="1"/>
            <a:r>
              <a:rPr lang="en-US" sz="2200" b="1"/>
              <a:t>Nuts, seeds, avocados, fatty fish</a:t>
            </a:r>
          </a:p>
          <a:p>
            <a:r>
              <a:rPr lang="en-US" sz="2200" b="1"/>
              <a:t>Recommended based on individual needs</a:t>
            </a:r>
          </a:p>
          <a:p>
            <a:r>
              <a:rPr lang="en-US" sz="2200" b="1"/>
              <a:t>Avoid very high fat meals before race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16228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D0FD2-D251-1583-7573-8780A6983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/>
              <a:t>Hydration Before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019733F-D83F-454E-003E-7D952DED7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/>
              <a:t>Essential for maintaining optimal performance</a:t>
            </a:r>
          </a:p>
          <a:p>
            <a:pPr lvl="1"/>
            <a:r>
              <a:rPr lang="en-US" sz="2200"/>
              <a:t>Supports temperature regulation, cardiovascular function, and nutrient delivery</a:t>
            </a:r>
          </a:p>
          <a:p>
            <a:r>
              <a:rPr lang="en-US" sz="2200"/>
              <a:t>16-20 oz 2-3 hours before </a:t>
            </a:r>
          </a:p>
          <a:p>
            <a:r>
              <a:rPr lang="en-US" sz="2200"/>
              <a:t>8-10oz 10-20 minutes before</a:t>
            </a:r>
          </a:p>
        </p:txBody>
      </p:sp>
      <p:pic>
        <p:nvPicPr>
          <p:cNvPr id="6" name="Picture 5" descr="Woman hydrating">
            <a:extLst>
              <a:ext uri="{FF2B5EF4-FFF2-40B4-BE49-F238E27FC236}">
                <a16:creationId xmlns:a16="http://schemas.microsoft.com/office/drawing/2014/main" id="{3940228A-EF3B-2040-413F-DCF5C8155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1" r="5893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7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C522232E5494B935BF27149C54892" ma:contentTypeVersion="14" ma:contentTypeDescription="Create a new document." ma:contentTypeScope="" ma:versionID="963cee5f0f3f4f6375548ee6da058520">
  <xsd:schema xmlns:xsd="http://www.w3.org/2001/XMLSchema" xmlns:xs="http://www.w3.org/2001/XMLSchema" xmlns:p="http://schemas.microsoft.com/office/2006/metadata/properties" xmlns:ns2="cd0979e5-884f-478c-88df-58ee780c4029" xmlns:ns3="c16f6714-fae7-452b-9ca2-494e1eb5e8ea" targetNamespace="http://schemas.microsoft.com/office/2006/metadata/properties" ma:root="true" ma:fieldsID="5478975d2bb58cc315f23632fa5d09d6" ns2:_="" ns3:_="">
    <xsd:import namespace="cd0979e5-884f-478c-88df-58ee780c4029"/>
    <xsd:import namespace="c16f6714-fae7-452b-9ca2-494e1eb5e8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979e5-884f-478c-88df-58ee780c4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a347a79-21cc-4030-aac4-9f85d0489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f6714-fae7-452b-9ca2-494e1eb5e8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6181c6d-99f3-48ab-83b9-5e0e89d3b3b5}" ma:internalName="TaxCatchAll" ma:showField="CatchAllData" ma:web="c16f6714-fae7-452b-9ca2-494e1eb5e8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0979e5-884f-478c-88df-58ee780c4029">
      <Terms xmlns="http://schemas.microsoft.com/office/infopath/2007/PartnerControls"/>
    </lcf76f155ced4ddcb4097134ff3c332f>
    <TaxCatchAll xmlns="c16f6714-fae7-452b-9ca2-494e1eb5e8ea" xsi:nil="true"/>
  </documentManagement>
</p:properties>
</file>

<file path=customXml/itemProps1.xml><?xml version="1.0" encoding="utf-8"?>
<ds:datastoreItem xmlns:ds="http://schemas.openxmlformats.org/officeDocument/2006/customXml" ds:itemID="{B72E9C73-7BCF-4B40-8E99-2F7E1A13B3D4}"/>
</file>

<file path=customXml/itemProps2.xml><?xml version="1.0" encoding="utf-8"?>
<ds:datastoreItem xmlns:ds="http://schemas.openxmlformats.org/officeDocument/2006/customXml" ds:itemID="{8A7F5C1C-BE08-43DA-9D92-1DE84AA97B50}"/>
</file>

<file path=customXml/itemProps3.xml><?xml version="1.0" encoding="utf-8"?>
<ds:datastoreItem xmlns:ds="http://schemas.openxmlformats.org/officeDocument/2006/customXml" ds:itemID="{211DE50A-CD25-46F5-8B9E-09E5A48AE618}"/>
</file>

<file path=docProps/app.xml><?xml version="1.0" encoding="utf-8"?>
<Properties xmlns="http://schemas.openxmlformats.org/officeDocument/2006/extended-properties" xmlns:vt="http://schemas.openxmlformats.org/officeDocument/2006/docPropsVTypes">
  <TotalTime>8465</TotalTime>
  <Words>682</Words>
  <Application>Microsoft Office PowerPoint</Application>
  <PresentationFormat>Widescreen</PresentationFormat>
  <Paragraphs>103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 Theme</vt:lpstr>
      <vt:lpstr>Fueling Your Body for Success</vt:lpstr>
      <vt:lpstr>Nutrition and Endurance</vt:lpstr>
      <vt:lpstr>Macronutrients</vt:lpstr>
      <vt:lpstr>CARBOHYDRATES</vt:lpstr>
      <vt:lpstr>Carbohydrates: Simple Vs Complex</vt:lpstr>
      <vt:lpstr>Pre-Race Fuel</vt:lpstr>
      <vt:lpstr>Protein</vt:lpstr>
      <vt:lpstr>FATS</vt:lpstr>
      <vt:lpstr>Hydration Before</vt:lpstr>
      <vt:lpstr>Hydration During and After </vt:lpstr>
      <vt:lpstr>Fueling Before the 10K</vt:lpstr>
      <vt:lpstr>10K Recovery Nutrition</vt:lpstr>
      <vt:lpstr>Keep it Simple</vt:lpstr>
      <vt:lpstr>Stephanie Davis  Daviss@ymcarichmond.org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Fueling Your Bodu for Success</dc:title>
  <dc:creator>Davis, Stephanie</dc:creator>
  <cp:lastModifiedBy>Davis, Stephanie</cp:lastModifiedBy>
  <cp:revision>63</cp:revision>
  <dcterms:created xsi:type="dcterms:W3CDTF">2024-04-09T18:55:12Z</dcterms:created>
  <dcterms:modified xsi:type="dcterms:W3CDTF">2026-03-04T19:37:50Z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0x010100067C522232E5494B935BF27149C54892</vt:lpwstr>
  </property>
</Properties>
</file>