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Raleway" panose="020B0604020202020204" charset="0"/>
      <p:regular r:id="rId22"/>
      <p:bold r:id="rId23"/>
      <p:italic r:id="rId24"/>
      <p:boldItalic r:id="rId25"/>
    </p:embeddedFont>
    <p:embeddedFont>
      <p:font typeface="Source Sans Pro"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6" d="100"/>
          <a:sy n="126" d="100"/>
        </p:scale>
        <p:origin x="-354" y="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18610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edac0714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edac0714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edac0714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edac0714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edac0714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edac0714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e0ad857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e0ad857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fb02bf15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fb02bf15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fdee3f71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fdee3f71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fdee3f718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fdee3f718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fb02bf15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fb02bf15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fb02bf15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fb02bf15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edac07146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edac0714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fb02bf1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fb02bf1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fb02bf15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fb02bf15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there is missing paperwork or attendance, we will leave a comment in your sheet and send an email notification. When collecting your paperwork, keep documents in a safe place where only you have access to protect participants’ personal information, until it is required for you to submit them</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fb02bf15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fb02bf1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fb02bf15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fb02bf15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fb02bf15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fb02bf15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fb02bf15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fb02bf15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edac0714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edac0714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edac0714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edac0714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Katherine.kokkinias@vdh.virginia.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mailto:rvafitnesswarriors@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sportsbackers.org/warriors-material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Using the Digital Headcount </a:t>
            </a:r>
            <a:endParaRPr/>
          </a:p>
        </p:txBody>
      </p:sp>
      <p:sp>
        <p:nvSpPr>
          <p:cNvPr id="59" name="Google Shape;59;p13"/>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 name="Google Shape;60;p13"/>
          <p:cNvPicPr preferRelativeResize="0"/>
          <p:nvPr/>
        </p:nvPicPr>
        <p:blipFill>
          <a:blip r:embed="rId3">
            <a:alphaModFix/>
          </a:blip>
          <a:stretch>
            <a:fillRect/>
          </a:stretch>
        </p:blipFill>
        <p:spPr>
          <a:xfrm>
            <a:off x="2625875" y="2683725"/>
            <a:ext cx="3359437" cy="223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3</a:t>
            </a:r>
            <a:endParaRPr/>
          </a:p>
        </p:txBody>
      </p:sp>
      <p:sp>
        <p:nvSpPr>
          <p:cNvPr id="121" name="Google Shape;121;p22"/>
          <p:cNvSpPr txBox="1">
            <a:spLocks noGrp="1"/>
          </p:cNvSpPr>
          <p:nvPr>
            <p:ph type="body" idx="1"/>
          </p:nvPr>
        </p:nvSpPr>
        <p:spPr>
          <a:xfrm>
            <a:off x="311700" y="1152475"/>
            <a:ext cx="4310100" cy="12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To access your sheet, scroll through the names at the bottom and click on the one that’s yours. Each sheet is protected, which is why it’s important to make sure you are logged into the right email in order to access your sheet.</a:t>
            </a:r>
            <a:endParaRPr/>
          </a:p>
          <a:p>
            <a:pPr marL="0" lvl="0" indent="0" algn="l" rtl="0">
              <a:spcBef>
                <a:spcPts val="1600"/>
              </a:spcBef>
              <a:spcAft>
                <a:spcPts val="1600"/>
              </a:spcAft>
              <a:buNone/>
            </a:pPr>
            <a:endParaRPr/>
          </a:p>
        </p:txBody>
      </p:sp>
      <p:pic>
        <p:nvPicPr>
          <p:cNvPr id="122" name="Google Shape;122;p22"/>
          <p:cNvPicPr preferRelativeResize="0"/>
          <p:nvPr/>
        </p:nvPicPr>
        <p:blipFill>
          <a:blip r:embed="rId3">
            <a:alphaModFix/>
          </a:blip>
          <a:stretch>
            <a:fillRect/>
          </a:stretch>
        </p:blipFill>
        <p:spPr>
          <a:xfrm>
            <a:off x="457350" y="3540650"/>
            <a:ext cx="6324600" cy="933450"/>
          </a:xfrm>
          <a:prstGeom prst="rect">
            <a:avLst/>
          </a:prstGeom>
          <a:noFill/>
          <a:ln>
            <a:noFill/>
          </a:ln>
        </p:spPr>
      </p:pic>
      <p:pic>
        <p:nvPicPr>
          <p:cNvPr id="123" name="Google Shape;123;p22"/>
          <p:cNvPicPr preferRelativeResize="0"/>
          <p:nvPr/>
        </p:nvPicPr>
        <p:blipFill>
          <a:blip r:embed="rId4">
            <a:alphaModFix/>
          </a:blip>
          <a:stretch>
            <a:fillRect/>
          </a:stretch>
        </p:blipFill>
        <p:spPr>
          <a:xfrm>
            <a:off x="5499300" y="841325"/>
            <a:ext cx="2889900" cy="2167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1000"/>
                                        <p:tgtEl>
                                          <p:spTgt spid="1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4 </a:t>
            </a:r>
            <a:endParaRPr/>
          </a:p>
        </p:txBody>
      </p:sp>
      <p:sp>
        <p:nvSpPr>
          <p:cNvPr id="129" name="Google Shape;129;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Enter your headcount numbers for each class as soon as possible. A summary for each month will be automatically calculated to the right. The Digital Headcount Sheet saves automatically as you enter in your attendance.</a:t>
            </a:r>
            <a:endParaRPr/>
          </a:p>
          <a:p>
            <a:pPr marL="0" lvl="0" indent="0" algn="l" rtl="0">
              <a:spcBef>
                <a:spcPts val="1600"/>
              </a:spcBef>
              <a:spcAft>
                <a:spcPts val="1600"/>
              </a:spcAft>
              <a:buNone/>
            </a:pPr>
            <a:endParaRPr/>
          </a:p>
        </p:txBody>
      </p:sp>
      <p:pic>
        <p:nvPicPr>
          <p:cNvPr id="130" name="Google Shape;130;p23"/>
          <p:cNvPicPr preferRelativeResize="0"/>
          <p:nvPr/>
        </p:nvPicPr>
        <p:blipFill>
          <a:blip r:embed="rId3">
            <a:alphaModFix/>
          </a:blip>
          <a:stretch>
            <a:fillRect/>
          </a:stretch>
        </p:blipFill>
        <p:spPr>
          <a:xfrm>
            <a:off x="74537" y="2262500"/>
            <a:ext cx="8994925" cy="269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18835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4 </a:t>
            </a:r>
            <a:endParaRPr/>
          </a:p>
        </p:txBody>
      </p:sp>
      <p:sp>
        <p:nvSpPr>
          <p:cNvPr id="136" name="Google Shape;136;p24"/>
          <p:cNvSpPr txBox="1">
            <a:spLocks noGrp="1"/>
          </p:cNvSpPr>
          <p:nvPr>
            <p:ph type="body" idx="1"/>
          </p:nvPr>
        </p:nvSpPr>
        <p:spPr>
          <a:xfrm>
            <a:off x="311700" y="6824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Phone View</a:t>
            </a:r>
            <a:endParaRPr b="1"/>
          </a:p>
        </p:txBody>
      </p:sp>
      <p:pic>
        <p:nvPicPr>
          <p:cNvPr id="137" name="Google Shape;137;p24"/>
          <p:cNvPicPr preferRelativeResize="0"/>
          <p:nvPr/>
        </p:nvPicPr>
        <p:blipFill>
          <a:blip r:embed="rId3">
            <a:alphaModFix/>
          </a:blip>
          <a:stretch>
            <a:fillRect/>
          </a:stretch>
        </p:blipFill>
        <p:spPr>
          <a:xfrm>
            <a:off x="178600" y="1079425"/>
            <a:ext cx="2265651" cy="4027848"/>
          </a:xfrm>
          <a:prstGeom prst="rect">
            <a:avLst/>
          </a:prstGeom>
          <a:noFill/>
          <a:ln>
            <a:noFill/>
          </a:ln>
        </p:spPr>
      </p:pic>
      <p:pic>
        <p:nvPicPr>
          <p:cNvPr id="138" name="Google Shape;138;p24"/>
          <p:cNvPicPr preferRelativeResize="0"/>
          <p:nvPr/>
        </p:nvPicPr>
        <p:blipFill>
          <a:blip r:embed="rId4">
            <a:alphaModFix/>
          </a:blip>
          <a:stretch>
            <a:fillRect/>
          </a:stretch>
        </p:blipFill>
        <p:spPr>
          <a:xfrm>
            <a:off x="3263162" y="1039575"/>
            <a:ext cx="2310474" cy="4107552"/>
          </a:xfrm>
          <a:prstGeom prst="rect">
            <a:avLst/>
          </a:prstGeom>
          <a:noFill/>
          <a:ln>
            <a:noFill/>
          </a:ln>
        </p:spPr>
      </p:pic>
      <p:pic>
        <p:nvPicPr>
          <p:cNvPr id="139" name="Google Shape;139;p24"/>
          <p:cNvPicPr preferRelativeResize="0"/>
          <p:nvPr/>
        </p:nvPicPr>
        <p:blipFill>
          <a:blip r:embed="rId5">
            <a:alphaModFix/>
          </a:blip>
          <a:stretch>
            <a:fillRect/>
          </a:stretch>
        </p:blipFill>
        <p:spPr>
          <a:xfrm>
            <a:off x="6450475" y="949824"/>
            <a:ext cx="2338551" cy="4157453"/>
          </a:xfrm>
          <a:prstGeom prst="rect">
            <a:avLst/>
          </a:prstGeom>
          <a:noFill/>
          <a:ln>
            <a:noFill/>
          </a:ln>
        </p:spPr>
      </p:pic>
      <p:sp>
        <p:nvSpPr>
          <p:cNvPr id="140" name="Google Shape;140;p24"/>
          <p:cNvSpPr txBox="1"/>
          <p:nvPr/>
        </p:nvSpPr>
        <p:spPr>
          <a:xfrm>
            <a:off x="630250" y="2332675"/>
            <a:ext cx="391200" cy="94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24"/>
          <p:cNvSpPr/>
          <p:nvPr/>
        </p:nvSpPr>
        <p:spPr>
          <a:xfrm>
            <a:off x="2545750" y="2506575"/>
            <a:ext cx="615900" cy="25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4"/>
          <p:cNvSpPr/>
          <p:nvPr/>
        </p:nvSpPr>
        <p:spPr>
          <a:xfrm>
            <a:off x="5694075" y="2535525"/>
            <a:ext cx="611400" cy="260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4"/>
          <p:cNvSpPr txBox="1"/>
          <p:nvPr/>
        </p:nvSpPr>
        <p:spPr>
          <a:xfrm>
            <a:off x="3571475" y="4527725"/>
            <a:ext cx="2002200" cy="297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24"/>
          <p:cNvSpPr txBox="1"/>
          <p:nvPr/>
        </p:nvSpPr>
        <p:spPr>
          <a:xfrm>
            <a:off x="8468675" y="2550025"/>
            <a:ext cx="320400" cy="340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a:t>
            </a:r>
            <a:endParaRPr/>
          </a:p>
        </p:txBody>
      </p:sp>
      <p:sp>
        <p:nvSpPr>
          <p:cNvPr id="150" name="Google Shape;150;p25"/>
          <p:cNvSpPr txBox="1">
            <a:spLocks noGrp="1"/>
          </p:cNvSpPr>
          <p:nvPr>
            <p:ph type="body" idx="1"/>
          </p:nvPr>
        </p:nvSpPr>
        <p:spPr>
          <a:xfrm>
            <a:off x="311700" y="1152475"/>
            <a:ext cx="5333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t>
            </a:r>
            <a:r>
              <a:rPr lang="en" b="1" u="sng"/>
              <a:t>IS</a:t>
            </a:r>
            <a:r>
              <a:rPr lang="en"/>
              <a:t> a difference between a canceled class and no one showing up.  This changes your averages and the calculated averages as a whole.</a:t>
            </a:r>
            <a:endParaRPr/>
          </a:p>
          <a:p>
            <a:pPr marL="457200" lvl="0" indent="-342900" algn="l" rtl="0">
              <a:spcBef>
                <a:spcPts val="1600"/>
              </a:spcBef>
              <a:spcAft>
                <a:spcPts val="0"/>
              </a:spcAft>
              <a:buSzPts val="1800"/>
              <a:buAutoNum type="arabicPeriod"/>
            </a:pPr>
            <a:r>
              <a:rPr lang="en"/>
              <a:t>If no one shows up, type in a zero. </a:t>
            </a:r>
            <a:endParaRPr/>
          </a:p>
          <a:p>
            <a:pPr marL="457200" lvl="0" indent="-342900" algn="l" rtl="0">
              <a:spcBef>
                <a:spcPts val="0"/>
              </a:spcBef>
              <a:spcAft>
                <a:spcPts val="0"/>
              </a:spcAft>
              <a:buSzPts val="1800"/>
              <a:buAutoNum type="arabicPeriod"/>
            </a:pPr>
            <a:r>
              <a:rPr lang="en"/>
              <a:t>If you cancel class, leave the space blank or type in a dash sign (-) </a:t>
            </a:r>
            <a:endParaRPr/>
          </a:p>
          <a:p>
            <a:pPr marL="457200" lvl="0" indent="0" algn="l" rtl="0">
              <a:spcBef>
                <a:spcPts val="1600"/>
              </a:spcBef>
              <a:spcAft>
                <a:spcPts val="1600"/>
              </a:spcAft>
              <a:buNone/>
            </a:pPr>
            <a:endParaRPr/>
          </a:p>
        </p:txBody>
      </p:sp>
      <p:pic>
        <p:nvPicPr>
          <p:cNvPr id="151" name="Google Shape;151;p25"/>
          <p:cNvPicPr preferRelativeResize="0"/>
          <p:nvPr/>
        </p:nvPicPr>
        <p:blipFill>
          <a:blip r:embed="rId3">
            <a:alphaModFix/>
          </a:blip>
          <a:stretch>
            <a:fillRect/>
          </a:stretch>
        </p:blipFill>
        <p:spPr>
          <a:xfrm>
            <a:off x="5752527" y="1068425"/>
            <a:ext cx="3209075" cy="2844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Common Problems and Solutions</a:t>
            </a:r>
            <a:endParaRPr sz="3600"/>
          </a:p>
        </p:txBody>
      </p:sp>
      <p:sp>
        <p:nvSpPr>
          <p:cNvPr id="157" name="Google Shape;157;p26"/>
          <p:cNvSpPr txBox="1">
            <a:spLocks noGrp="1"/>
          </p:cNvSpPr>
          <p:nvPr>
            <p:ph type="body" idx="1"/>
          </p:nvPr>
        </p:nvSpPr>
        <p:spPr>
          <a:xfrm>
            <a:off x="311700" y="1152475"/>
            <a:ext cx="8613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I’ve clicked on the link but it shows as VIEW ONLY or PROTECTED</a:t>
            </a:r>
            <a:endParaRPr/>
          </a:p>
          <a:p>
            <a:pPr marL="457200" lvl="0" indent="-342900" algn="l" rtl="0">
              <a:spcBef>
                <a:spcPts val="1600"/>
              </a:spcBef>
              <a:spcAft>
                <a:spcPts val="0"/>
              </a:spcAft>
              <a:buSzPts val="1800"/>
              <a:buChar char="●"/>
            </a:pPr>
            <a:r>
              <a:rPr lang="en" b="1"/>
              <a:t>Make sure that the email you are logged into is registered</a:t>
            </a:r>
            <a:r>
              <a:rPr lang="en"/>
              <a:t> under a Google account. You should be able to gain access once it’s registered. You don’t need to have Gmail to gain access, just register with the email you provided (review step 1.).</a:t>
            </a:r>
            <a:endParaRPr/>
          </a:p>
          <a:p>
            <a:pPr marL="457200" lvl="0" indent="-342900" algn="l" rtl="0">
              <a:spcBef>
                <a:spcPts val="0"/>
              </a:spcBef>
              <a:spcAft>
                <a:spcPts val="0"/>
              </a:spcAft>
              <a:buSzPts val="1800"/>
              <a:buChar char="●"/>
            </a:pPr>
            <a:r>
              <a:rPr lang="en"/>
              <a:t>If you download the app on your computer or smartphone, </a:t>
            </a:r>
            <a:r>
              <a:rPr lang="en" b="1"/>
              <a:t>check which email it’s logged into </a:t>
            </a:r>
            <a:r>
              <a:rPr lang="en"/>
              <a:t>since the app registers to the last Gmail account used (review Step 1.).</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4" name="Google Shape;164;p27"/>
          <p:cNvPicPr preferRelativeResize="0"/>
          <p:nvPr/>
        </p:nvPicPr>
        <p:blipFill>
          <a:blip r:embed="rId3">
            <a:alphaModFix/>
          </a:blip>
          <a:stretch>
            <a:fillRect/>
          </a:stretch>
        </p:blipFill>
        <p:spPr>
          <a:xfrm>
            <a:off x="176225" y="241850"/>
            <a:ext cx="8581526" cy="4827101"/>
          </a:xfrm>
          <a:prstGeom prst="rect">
            <a:avLst/>
          </a:prstGeom>
          <a:noFill/>
          <a:ln>
            <a:noFill/>
          </a:ln>
        </p:spPr>
      </p:pic>
      <p:sp>
        <p:nvSpPr>
          <p:cNvPr id="165" name="Google Shape;165;p27"/>
          <p:cNvSpPr/>
          <p:nvPr/>
        </p:nvSpPr>
        <p:spPr>
          <a:xfrm>
            <a:off x="6898650" y="677675"/>
            <a:ext cx="711600" cy="345600"/>
          </a:xfrm>
          <a:prstGeom prst="rightArrow">
            <a:avLst>
              <a:gd name="adj1" fmla="val 50000"/>
              <a:gd name="adj2" fmla="val 50000"/>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8"/>
          <p:cNvPicPr preferRelativeResize="0"/>
          <p:nvPr/>
        </p:nvPicPr>
        <p:blipFill>
          <a:blip r:embed="rId3">
            <a:alphaModFix/>
          </a:blip>
          <a:stretch>
            <a:fillRect/>
          </a:stretch>
        </p:blipFill>
        <p:spPr>
          <a:xfrm>
            <a:off x="5223126" y="94175"/>
            <a:ext cx="2534125" cy="4505150"/>
          </a:xfrm>
          <a:prstGeom prst="rect">
            <a:avLst/>
          </a:prstGeom>
          <a:noFill/>
          <a:ln>
            <a:noFill/>
          </a:ln>
        </p:spPr>
      </p:pic>
      <p:pic>
        <p:nvPicPr>
          <p:cNvPr id="171" name="Google Shape;171;p28"/>
          <p:cNvPicPr preferRelativeResize="0"/>
          <p:nvPr/>
        </p:nvPicPr>
        <p:blipFill rotWithShape="1">
          <a:blip r:embed="rId4">
            <a:alphaModFix/>
          </a:blip>
          <a:srcRect l="4010" r="-4009"/>
          <a:stretch/>
        </p:blipFill>
        <p:spPr>
          <a:xfrm>
            <a:off x="1559801" y="177588"/>
            <a:ext cx="2693425" cy="4788326"/>
          </a:xfrm>
          <a:prstGeom prst="rect">
            <a:avLst/>
          </a:prstGeom>
          <a:noFill/>
          <a:ln>
            <a:noFill/>
          </a:ln>
        </p:spPr>
      </p:pic>
      <p:sp>
        <p:nvSpPr>
          <p:cNvPr id="172" name="Google Shape;172;p28"/>
          <p:cNvSpPr/>
          <p:nvPr/>
        </p:nvSpPr>
        <p:spPr>
          <a:xfrm>
            <a:off x="4353875" y="2593475"/>
            <a:ext cx="594000" cy="123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8"/>
          <p:cNvSpPr/>
          <p:nvPr/>
        </p:nvSpPr>
        <p:spPr>
          <a:xfrm>
            <a:off x="726700" y="412950"/>
            <a:ext cx="833100" cy="485400"/>
          </a:xfrm>
          <a:prstGeom prst="rightArrow">
            <a:avLst>
              <a:gd name="adj1" fmla="val 50000"/>
              <a:gd name="adj2" fmla="val 50000"/>
            </a:avLst>
          </a:prstGeom>
          <a:solidFill>
            <a:srgbClr val="FF00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8"/>
          <p:cNvSpPr txBox="1"/>
          <p:nvPr/>
        </p:nvSpPr>
        <p:spPr>
          <a:xfrm>
            <a:off x="5259400" y="311500"/>
            <a:ext cx="1405500" cy="985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28"/>
          <p:cNvSpPr txBox="1"/>
          <p:nvPr/>
        </p:nvSpPr>
        <p:spPr>
          <a:xfrm>
            <a:off x="130400" y="1282250"/>
            <a:ext cx="1492500" cy="48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Phone view</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t>Common Problems and Solutions</a:t>
            </a:r>
            <a:endParaRPr/>
          </a:p>
        </p:txBody>
      </p:sp>
      <p:sp>
        <p:nvSpPr>
          <p:cNvPr id="181" name="Google Shape;181;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 just filled out my sheet and all my information is missing!</a:t>
            </a:r>
            <a:endParaRPr/>
          </a:p>
          <a:p>
            <a:pPr marL="457200" lvl="0" indent="-342900" algn="l" rtl="0">
              <a:spcBef>
                <a:spcPts val="1600"/>
              </a:spcBef>
              <a:spcAft>
                <a:spcPts val="0"/>
              </a:spcAft>
              <a:buSzPts val="1800"/>
              <a:buChar char="●"/>
            </a:pPr>
            <a:r>
              <a:rPr lang="en"/>
              <a:t>When filling out your sheet, </a:t>
            </a:r>
            <a:r>
              <a:rPr lang="en" b="1"/>
              <a:t>make sure that you have access to a reliable Wi-Fi</a:t>
            </a:r>
            <a:r>
              <a:rPr lang="en"/>
              <a:t> network. As you fill-out your sheet, the top right corner will indicate if you are online or not. If your Host Site doesn’t have Wi-Fi wait until you are in an area with reliable Wi-Fi network to fill-out the Digital Headcount Sheet.</a:t>
            </a:r>
            <a:endParaRPr/>
          </a:p>
          <a:p>
            <a:pPr marL="0" lvl="0" indent="0" algn="l" rtl="0">
              <a:spcBef>
                <a:spcPts val="1600"/>
              </a:spcBef>
              <a:spcAft>
                <a:spcPts val="1600"/>
              </a:spcAft>
              <a:buNone/>
            </a:pPr>
            <a:endParaRPr/>
          </a:p>
        </p:txBody>
      </p:sp>
      <p:pic>
        <p:nvPicPr>
          <p:cNvPr id="182" name="Google Shape;182;p29"/>
          <p:cNvPicPr preferRelativeResize="0"/>
          <p:nvPr/>
        </p:nvPicPr>
        <p:blipFill>
          <a:blip r:embed="rId3">
            <a:alphaModFix/>
          </a:blip>
          <a:stretch>
            <a:fillRect/>
          </a:stretch>
        </p:blipFill>
        <p:spPr>
          <a:xfrm>
            <a:off x="2473925" y="3045750"/>
            <a:ext cx="3509901" cy="1974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What if I am still having problems?</a:t>
            </a:r>
            <a:endParaRPr sz="3600"/>
          </a:p>
        </p:txBody>
      </p:sp>
      <p:sp>
        <p:nvSpPr>
          <p:cNvPr id="188" name="Google Shape;188;p30"/>
          <p:cNvSpPr txBox="1">
            <a:spLocks noGrp="1"/>
          </p:cNvSpPr>
          <p:nvPr>
            <p:ph type="body" idx="1"/>
          </p:nvPr>
        </p:nvSpPr>
        <p:spPr>
          <a:xfrm>
            <a:off x="-61000" y="1145700"/>
            <a:ext cx="7562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Contact me (Katherine Kokkinias)</a:t>
            </a:r>
            <a:endParaRPr sz="3000"/>
          </a:p>
          <a:p>
            <a:pPr marL="457200" lvl="0" indent="-419100" algn="l" rtl="0">
              <a:spcBef>
                <a:spcPts val="1600"/>
              </a:spcBef>
              <a:spcAft>
                <a:spcPts val="0"/>
              </a:spcAft>
              <a:buSzPts val="3000"/>
              <a:buChar char="●"/>
            </a:pPr>
            <a:r>
              <a:rPr lang="en" sz="3000" u="sng">
                <a:solidFill>
                  <a:schemeClr val="hlink"/>
                </a:solidFill>
                <a:hlinkClick r:id="rId3"/>
              </a:rPr>
              <a:t>Katherine.kokkinias@vdh.virginia.gov</a:t>
            </a:r>
            <a:endParaRPr sz="3000"/>
          </a:p>
          <a:p>
            <a:pPr marL="457200" lvl="0" indent="-419100" algn="l" rtl="0">
              <a:spcBef>
                <a:spcPts val="0"/>
              </a:spcBef>
              <a:spcAft>
                <a:spcPts val="0"/>
              </a:spcAft>
              <a:buSzPts val="3000"/>
              <a:buChar char="●"/>
            </a:pPr>
            <a:r>
              <a:rPr lang="en" sz="3000"/>
              <a:t>804-482-8018 </a:t>
            </a:r>
            <a:endParaRPr sz="3000"/>
          </a:p>
          <a:p>
            <a:pPr marL="457200" lvl="0" indent="-419100" algn="l" rtl="0">
              <a:spcBef>
                <a:spcPts val="0"/>
              </a:spcBef>
              <a:spcAft>
                <a:spcPts val="0"/>
              </a:spcAft>
              <a:buSzPts val="3000"/>
              <a:buChar char="●"/>
            </a:pPr>
            <a:r>
              <a:rPr lang="en" sz="3000" u="sng">
                <a:solidFill>
                  <a:schemeClr val="hlink"/>
                </a:solidFill>
                <a:hlinkClick r:id="rId4"/>
              </a:rPr>
              <a:t>rvafitnesswarriors@gmail.com</a:t>
            </a:r>
            <a:r>
              <a:rPr lang="en" sz="3000"/>
              <a:t> </a:t>
            </a:r>
            <a:endParaRPr sz="3000"/>
          </a:p>
        </p:txBody>
      </p:sp>
      <p:pic>
        <p:nvPicPr>
          <p:cNvPr id="189" name="Google Shape;189;p30"/>
          <p:cNvPicPr preferRelativeResize="0"/>
          <p:nvPr/>
        </p:nvPicPr>
        <p:blipFill>
          <a:blip r:embed="rId5">
            <a:alphaModFix/>
          </a:blip>
          <a:stretch>
            <a:fillRect/>
          </a:stretch>
        </p:blipFill>
        <p:spPr>
          <a:xfrm>
            <a:off x="5902475" y="2629350"/>
            <a:ext cx="3241526" cy="24311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pic>
        <p:nvPicPr>
          <p:cNvPr id="195" name="Google Shape;195;p31"/>
          <p:cNvPicPr preferRelativeResize="0"/>
          <p:nvPr/>
        </p:nvPicPr>
        <p:blipFill>
          <a:blip r:embed="rId3">
            <a:alphaModFix/>
          </a:blip>
          <a:stretch>
            <a:fillRect/>
          </a:stretch>
        </p:blipFill>
        <p:spPr>
          <a:xfrm>
            <a:off x="1199475" y="1068425"/>
            <a:ext cx="6577526" cy="404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Why Care?</a:t>
            </a:r>
            <a:endParaRPr sz="360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To measure the amazing work you are doing and the work of the program</a:t>
            </a:r>
            <a:endParaRPr sz="3000"/>
          </a:p>
          <a:p>
            <a:pPr marL="457200" lvl="0" indent="-419100" algn="l" rtl="0">
              <a:spcBef>
                <a:spcPts val="0"/>
              </a:spcBef>
              <a:spcAft>
                <a:spcPts val="0"/>
              </a:spcAft>
              <a:buSzPts val="3000"/>
              <a:buChar char="●"/>
            </a:pPr>
            <a:r>
              <a:rPr lang="en" sz="3000"/>
              <a:t>To maintain liability coverage in case an incident occurs in your class </a:t>
            </a:r>
            <a:endParaRPr sz="3000"/>
          </a:p>
          <a:p>
            <a:pPr marL="457200" lvl="0" indent="-419100" algn="l" rtl="0">
              <a:spcBef>
                <a:spcPts val="0"/>
              </a:spcBef>
              <a:spcAft>
                <a:spcPts val="0"/>
              </a:spcAft>
              <a:buSzPts val="3000"/>
              <a:buChar char="●"/>
            </a:pPr>
            <a:r>
              <a:rPr lang="en" sz="3000"/>
              <a:t>One of many ways to keep Command in the loop about how your class is going</a:t>
            </a: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When is it due?</a:t>
            </a:r>
            <a:r>
              <a:rPr lang="en"/>
              <a:t> </a:t>
            </a:r>
            <a:endParaRPr/>
          </a:p>
        </p:txBody>
      </p:sp>
      <p:sp>
        <p:nvSpPr>
          <p:cNvPr id="72" name="Google Shape;7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Digital Headcount: due on a weekly basis</a:t>
            </a:r>
            <a:endParaRPr sz="3000"/>
          </a:p>
          <a:p>
            <a:pPr marL="0" lvl="0" indent="0" algn="l" rtl="0">
              <a:spcBef>
                <a:spcPts val="1600"/>
              </a:spcBef>
              <a:spcAft>
                <a:spcPts val="0"/>
              </a:spcAft>
              <a:buNone/>
            </a:pPr>
            <a:endParaRPr sz="3000"/>
          </a:p>
          <a:p>
            <a:pPr marL="457200" lvl="0" indent="-342900" algn="l" rtl="0">
              <a:spcBef>
                <a:spcPts val="1600"/>
              </a:spcBef>
              <a:spcAft>
                <a:spcPts val="0"/>
              </a:spcAft>
              <a:buSzPts val="1800"/>
              <a:buChar char="●"/>
            </a:pPr>
            <a:r>
              <a:rPr lang="en"/>
              <a:t>If there is missing paperwork, Command will contact you with a comment reminder in the sheet that will also send to an email notification</a:t>
            </a:r>
            <a:endParaRPr/>
          </a:p>
          <a:p>
            <a:pPr marL="457200" lvl="0" indent="-342900" algn="l" rtl="0">
              <a:spcBef>
                <a:spcPts val="0"/>
              </a:spcBef>
              <a:spcAft>
                <a:spcPts val="0"/>
              </a:spcAft>
              <a:buSzPts val="1800"/>
              <a:buChar char="●"/>
            </a:pPr>
            <a:r>
              <a:rPr lang="en"/>
              <a:t>Make sure to keep your documents in a safe place until it needs to be submitted since participant’s personal information is on there</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Where Can I find it?</a:t>
            </a:r>
            <a:endParaRPr sz="3600"/>
          </a:p>
        </p:txBody>
      </p:sp>
      <p:sp>
        <p:nvSpPr>
          <p:cNvPr id="78" name="Google Shape;78;p16"/>
          <p:cNvSpPr txBox="1">
            <a:spLocks noGrp="1"/>
          </p:cNvSpPr>
          <p:nvPr>
            <p:ph type="body" idx="1"/>
          </p:nvPr>
        </p:nvSpPr>
        <p:spPr>
          <a:xfrm>
            <a:off x="257500" y="11326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All up to date forms can be found online at the following link: </a:t>
            </a:r>
            <a:endParaRPr sz="2800"/>
          </a:p>
          <a:p>
            <a:pPr marL="0" lvl="0" indent="0" algn="l" rtl="0">
              <a:spcBef>
                <a:spcPts val="1600"/>
              </a:spcBef>
              <a:spcAft>
                <a:spcPts val="1600"/>
              </a:spcAft>
              <a:buNone/>
            </a:pPr>
            <a:r>
              <a:rPr lang="en" sz="2400" u="sng">
                <a:solidFill>
                  <a:schemeClr val="hlink"/>
                </a:solidFill>
                <a:hlinkClick r:id="rId3"/>
              </a:rPr>
              <a:t>https://www.sportsbackers.org/warriors-materials/</a:t>
            </a:r>
            <a:r>
              <a:rPr lang="en" sz="2400"/>
              <a:t> </a:t>
            </a:r>
            <a:endParaRPr sz="2400"/>
          </a:p>
        </p:txBody>
      </p:sp>
      <p:pic>
        <p:nvPicPr>
          <p:cNvPr id="79" name="Google Shape;79;p16"/>
          <p:cNvPicPr preferRelativeResize="0"/>
          <p:nvPr/>
        </p:nvPicPr>
        <p:blipFill>
          <a:blip r:embed="rId4">
            <a:alphaModFix/>
          </a:blip>
          <a:stretch>
            <a:fillRect/>
          </a:stretch>
        </p:blipFill>
        <p:spPr>
          <a:xfrm>
            <a:off x="2328950" y="2857500"/>
            <a:ext cx="4572000" cy="228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Step by Step How to Use the Digital Headcount </a:t>
            </a:r>
            <a:endParaRPr sz="3600"/>
          </a:p>
        </p:txBody>
      </p:sp>
      <p:pic>
        <p:nvPicPr>
          <p:cNvPr id="85" name="Google Shape;85;p17"/>
          <p:cNvPicPr preferRelativeResize="0"/>
          <p:nvPr/>
        </p:nvPicPr>
        <p:blipFill>
          <a:blip r:embed="rId3">
            <a:alphaModFix/>
          </a:blip>
          <a:stretch>
            <a:fillRect/>
          </a:stretch>
        </p:blipFill>
        <p:spPr>
          <a:xfrm>
            <a:off x="2964725" y="2659375"/>
            <a:ext cx="2340668" cy="2338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000"/>
                                        <p:tgtEl>
                                          <p:spTgt spid="85"/>
                                        </p:tgtEl>
                                        <p:attrNameLst>
                                          <p:attrName>ppt_w</p:attrName>
                                        </p:attrNameLst>
                                      </p:cBhvr>
                                      <p:tavLst>
                                        <p:tav tm="0">
                                          <p:val>
                                            <p:strVal val="0"/>
                                          </p:val>
                                        </p:tav>
                                        <p:tav tm="100000">
                                          <p:val>
                                            <p:strVal val="#ppt_w"/>
                                          </p:val>
                                        </p:tav>
                                      </p:tavLst>
                                    </p:anim>
                                    <p:anim calcmode="lin" valueType="num">
                                      <p:cBhvr additive="base">
                                        <p:cTn id="8" dur="1000"/>
                                        <p:tgtEl>
                                          <p:spTgt spid="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Before you start...</a:t>
            </a:r>
            <a:endParaRPr sz="3600"/>
          </a:p>
        </p:txBody>
      </p:sp>
      <p:sp>
        <p:nvSpPr>
          <p:cNvPr id="91" name="Google Shape;9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AutoNum type="arabicPeriod"/>
            </a:pPr>
            <a:r>
              <a:rPr lang="en" sz="2200"/>
              <a:t>Make sure you have a </a:t>
            </a:r>
            <a:r>
              <a:rPr lang="en" sz="2200" b="1"/>
              <a:t>strong internet connection</a:t>
            </a:r>
            <a:endParaRPr sz="2200" b="1"/>
          </a:p>
          <a:p>
            <a:pPr marL="457200" lvl="0" indent="-368300" algn="l" rtl="0">
              <a:spcBef>
                <a:spcPts val="0"/>
              </a:spcBef>
              <a:spcAft>
                <a:spcPts val="0"/>
              </a:spcAft>
              <a:buSzPts val="2200"/>
              <a:buAutoNum type="arabicPeriod"/>
            </a:pPr>
            <a:r>
              <a:rPr lang="en" sz="2200"/>
              <a:t>You can </a:t>
            </a:r>
            <a:r>
              <a:rPr lang="en" sz="2200" b="1"/>
              <a:t>access </a:t>
            </a:r>
            <a:r>
              <a:rPr lang="en" sz="2200"/>
              <a:t>the Digital Headcount Sheet </a:t>
            </a:r>
            <a:r>
              <a:rPr lang="en" sz="2200" b="1"/>
              <a:t>from a computer or mobile device</a:t>
            </a:r>
            <a:r>
              <a:rPr lang="en" sz="2200"/>
              <a:t>. If you are using a mobile device (phone, tablet), you must download the Google Sheets App in order to edit the sheet. You also will need a </a:t>
            </a:r>
            <a:r>
              <a:rPr lang="en" sz="2200" b="1"/>
              <a:t>Google account.</a:t>
            </a:r>
            <a:r>
              <a:rPr lang="en" sz="2200"/>
              <a:t> We will discuss what that means in the next slide.</a:t>
            </a:r>
            <a:endParaRPr sz="2200"/>
          </a:p>
          <a:p>
            <a:pPr marL="457200" lvl="0" indent="-368300" algn="l" rtl="0">
              <a:lnSpc>
                <a:spcPct val="115000"/>
              </a:lnSpc>
              <a:spcBef>
                <a:spcPts val="0"/>
              </a:spcBef>
              <a:spcAft>
                <a:spcPts val="0"/>
              </a:spcAft>
              <a:buSzPts val="2200"/>
              <a:buAutoNum type="arabicPeriod"/>
            </a:pPr>
            <a:r>
              <a:rPr lang="en" sz="2200"/>
              <a:t>Go to the </a:t>
            </a:r>
            <a:r>
              <a:rPr lang="en" sz="2200" b="1"/>
              <a:t>Warriors Materials page </a:t>
            </a:r>
            <a:r>
              <a:rPr lang="en" sz="2200"/>
              <a:t>and click on the link to the Digital Headcount Sheet for your class</a:t>
            </a:r>
            <a:endParaRPr sz="2200"/>
          </a:p>
          <a:p>
            <a:pPr marL="0" lvl="0" indent="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1 </a:t>
            </a:r>
            <a:endParaRPr/>
          </a:p>
        </p:txBody>
      </p:sp>
      <p:sp>
        <p:nvSpPr>
          <p:cNvPr id="97" name="Google Shape;97;p19"/>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sure you have a google account. </a:t>
            </a:r>
            <a:endParaRPr/>
          </a:p>
          <a:p>
            <a:pPr marL="457200" lvl="0" indent="-342900" algn="l" rtl="0">
              <a:spcBef>
                <a:spcPts val="1600"/>
              </a:spcBef>
              <a:spcAft>
                <a:spcPts val="0"/>
              </a:spcAft>
              <a:buSzPts val="1800"/>
              <a:buAutoNum type="alphaUcPeriod"/>
            </a:pPr>
            <a:r>
              <a:rPr lang="en"/>
              <a:t>If you have a gmail email address, you already have one. Go to Step 2. </a:t>
            </a:r>
            <a:endParaRPr/>
          </a:p>
          <a:p>
            <a:pPr marL="457200" lvl="0" indent="-342900" algn="l" rtl="0">
              <a:spcBef>
                <a:spcPts val="0"/>
              </a:spcBef>
              <a:spcAft>
                <a:spcPts val="0"/>
              </a:spcAft>
              <a:buSzPts val="1800"/>
              <a:buAutoNum type="alphaUcPeriod"/>
            </a:pPr>
            <a:r>
              <a:rPr lang="en"/>
              <a:t>If you have another email address, Go to Gmail.com and click create account</a:t>
            </a:r>
            <a:endParaRPr/>
          </a:p>
          <a:p>
            <a:pPr marL="0" lvl="0" indent="0" algn="l" rtl="0">
              <a:spcBef>
                <a:spcPts val="1600"/>
              </a:spcBef>
              <a:spcAft>
                <a:spcPts val="1600"/>
              </a:spcAft>
              <a:buNone/>
            </a:pPr>
            <a:r>
              <a:rPr lang="en"/>
              <a:t>You can also download the Google sheets app on your phone to log in.</a:t>
            </a:r>
            <a:endParaRPr/>
          </a:p>
        </p:txBody>
      </p:sp>
      <p:pic>
        <p:nvPicPr>
          <p:cNvPr id="98" name="Google Shape;98;p19"/>
          <p:cNvPicPr preferRelativeResize="0"/>
          <p:nvPr/>
        </p:nvPicPr>
        <p:blipFill>
          <a:blip r:embed="rId3">
            <a:alphaModFix/>
          </a:blip>
          <a:stretch>
            <a:fillRect/>
          </a:stretch>
        </p:blipFill>
        <p:spPr>
          <a:xfrm>
            <a:off x="5231321" y="291400"/>
            <a:ext cx="3235025" cy="3507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1 </a:t>
            </a:r>
            <a:endParaRPr/>
          </a:p>
          <a:p>
            <a:pPr marL="0" lvl="0" indent="0" algn="l" rtl="0">
              <a:spcBef>
                <a:spcPts val="0"/>
              </a:spcBef>
              <a:spcAft>
                <a:spcPts val="0"/>
              </a:spcAft>
              <a:buNone/>
            </a:pPr>
            <a:endParaRPr/>
          </a:p>
        </p:txBody>
      </p:sp>
      <p:sp>
        <p:nvSpPr>
          <p:cNvPr id="104" name="Google Shape;104;p20"/>
          <p:cNvSpPr txBox="1">
            <a:spLocks noGrp="1"/>
          </p:cNvSpPr>
          <p:nvPr>
            <p:ph type="body" idx="1"/>
          </p:nvPr>
        </p:nvSpPr>
        <p:spPr>
          <a:xfrm>
            <a:off x="311700" y="1152475"/>
            <a:ext cx="3665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will send you to this page where you have to fill in your information. Notice that you don’t need a Gmail.</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05" name="Google Shape;105;p20"/>
          <p:cNvPicPr preferRelativeResize="0"/>
          <p:nvPr/>
        </p:nvPicPr>
        <p:blipFill>
          <a:blip r:embed="rId3">
            <a:alphaModFix/>
          </a:blip>
          <a:stretch>
            <a:fillRect/>
          </a:stretch>
        </p:blipFill>
        <p:spPr>
          <a:xfrm>
            <a:off x="4032350" y="572300"/>
            <a:ext cx="5044474" cy="4245200"/>
          </a:xfrm>
          <a:prstGeom prst="rect">
            <a:avLst/>
          </a:prstGeom>
          <a:noFill/>
          <a:ln>
            <a:noFill/>
          </a:ln>
        </p:spPr>
      </p:pic>
      <p:pic>
        <p:nvPicPr>
          <p:cNvPr id="106" name="Google Shape;106;p20"/>
          <p:cNvPicPr preferRelativeResize="0"/>
          <p:nvPr/>
        </p:nvPicPr>
        <p:blipFill>
          <a:blip r:embed="rId4">
            <a:alphaModFix/>
          </a:blip>
          <a:stretch>
            <a:fillRect/>
          </a:stretch>
        </p:blipFill>
        <p:spPr>
          <a:xfrm>
            <a:off x="496603" y="2400828"/>
            <a:ext cx="2622400" cy="2622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2 </a:t>
            </a:r>
            <a:endParaRPr/>
          </a:p>
        </p:txBody>
      </p:sp>
      <p:sp>
        <p:nvSpPr>
          <p:cNvPr id="112" name="Google Shape;112;p21"/>
          <p:cNvSpPr txBox="1">
            <a:spLocks noGrp="1"/>
          </p:cNvSpPr>
          <p:nvPr>
            <p:ph type="body" idx="1"/>
          </p:nvPr>
        </p:nvSpPr>
        <p:spPr>
          <a:xfrm>
            <a:off x="311700" y="976300"/>
            <a:ext cx="6065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you log in, click the box in the upper right hand corner and select the drive icon.</a:t>
            </a:r>
            <a:endParaRPr/>
          </a:p>
          <a:p>
            <a:pPr marL="0" lvl="0" indent="0" algn="l" rtl="0">
              <a:spcBef>
                <a:spcPts val="1600"/>
              </a:spcBef>
              <a:spcAft>
                <a:spcPts val="1600"/>
              </a:spcAft>
              <a:buNone/>
            </a:pPr>
            <a:r>
              <a:rPr lang="en"/>
              <a:t>All the documents you have access to will be in the drive. </a:t>
            </a:r>
            <a:endParaRPr/>
          </a:p>
        </p:txBody>
      </p:sp>
      <p:pic>
        <p:nvPicPr>
          <p:cNvPr id="113" name="Google Shape;113;p21"/>
          <p:cNvPicPr preferRelativeResize="0"/>
          <p:nvPr/>
        </p:nvPicPr>
        <p:blipFill>
          <a:blip r:embed="rId3">
            <a:alphaModFix/>
          </a:blip>
          <a:stretch>
            <a:fillRect/>
          </a:stretch>
        </p:blipFill>
        <p:spPr>
          <a:xfrm>
            <a:off x="6659175" y="670900"/>
            <a:ext cx="2446375" cy="4251200"/>
          </a:xfrm>
          <a:prstGeom prst="rect">
            <a:avLst/>
          </a:prstGeom>
          <a:noFill/>
          <a:ln>
            <a:noFill/>
          </a:ln>
        </p:spPr>
      </p:pic>
      <p:pic>
        <p:nvPicPr>
          <p:cNvPr id="114" name="Google Shape;114;p21"/>
          <p:cNvPicPr preferRelativeResize="0"/>
          <p:nvPr/>
        </p:nvPicPr>
        <p:blipFill rotWithShape="1">
          <a:blip r:embed="rId4">
            <a:alphaModFix/>
          </a:blip>
          <a:srcRect r="4534"/>
          <a:stretch/>
        </p:blipFill>
        <p:spPr>
          <a:xfrm>
            <a:off x="146800" y="2349075"/>
            <a:ext cx="6182599" cy="2683000"/>
          </a:xfrm>
          <a:prstGeom prst="rect">
            <a:avLst/>
          </a:prstGeom>
          <a:noFill/>
          <a:ln>
            <a:noFill/>
          </a:ln>
        </p:spPr>
      </p:pic>
      <p:sp>
        <p:nvSpPr>
          <p:cNvPr id="115" name="Google Shape;115;p21"/>
          <p:cNvSpPr txBox="1"/>
          <p:nvPr/>
        </p:nvSpPr>
        <p:spPr>
          <a:xfrm>
            <a:off x="7016000" y="366075"/>
            <a:ext cx="2331300" cy="2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Computer View</a:t>
            </a:r>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752</Words>
  <Application>Microsoft Office PowerPoint</Application>
  <PresentationFormat>On-screen Show (16:9)</PresentationFormat>
  <Paragraphs>54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Raleway</vt:lpstr>
      <vt:lpstr>Source Sans Pro</vt:lpstr>
      <vt:lpstr>Plum</vt:lpstr>
      <vt:lpstr>Using the Digital Headcount </vt:lpstr>
      <vt:lpstr>Why Care?</vt:lpstr>
      <vt:lpstr>When is it due? </vt:lpstr>
      <vt:lpstr>Where Can I find it?</vt:lpstr>
      <vt:lpstr>Step by Step How to Use the Digital Headcount </vt:lpstr>
      <vt:lpstr>Before you start...</vt:lpstr>
      <vt:lpstr>Step 1 </vt:lpstr>
      <vt:lpstr>Step 1  </vt:lpstr>
      <vt:lpstr>Step 2 </vt:lpstr>
      <vt:lpstr>Step 3</vt:lpstr>
      <vt:lpstr>Step 4 </vt:lpstr>
      <vt:lpstr>Step 4 </vt:lpstr>
      <vt:lpstr>NOTE</vt:lpstr>
      <vt:lpstr>Common Problems and Solutions</vt:lpstr>
      <vt:lpstr>PowerPoint Presentation</vt:lpstr>
      <vt:lpstr>PowerPoint Presentation</vt:lpstr>
      <vt:lpstr>Common Problems and Solutions</vt:lpstr>
      <vt:lpstr>What if I am still having problems?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Digital Headcount </dc:title>
  <dc:creator>Jacki Quinlan</dc:creator>
  <cp:lastModifiedBy>Jacki Quinlan</cp:lastModifiedBy>
  <cp:revision>1</cp:revision>
  <dcterms:modified xsi:type="dcterms:W3CDTF">2019-02-21T20:51:16Z</dcterms:modified>
</cp:coreProperties>
</file>